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8"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D38BE7-D84C-4B60-B097-987F2097040D}">
          <p14:sldIdLst>
            <p14:sldId id="256"/>
          </p14:sldIdLst>
        </p14:section>
        <p14:section name="Untitled Section" id="{EB2629E0-4B07-44D5-80CC-66E46B0BFBC2}">
          <p14:sldIdLst>
            <p14:sldId id="257"/>
            <p14:sldId id="258"/>
            <p14:sldId id="259"/>
            <p14:sldId id="260"/>
            <p14:sldId id="261"/>
            <p14:sldId id="262"/>
            <p14:sldId id="263"/>
            <p14:sldId id="264"/>
            <p14:sldId id="265"/>
            <p14:sldId id="266"/>
            <p14:sldId id="267"/>
            <p14:sldId id="278"/>
            <p14:sldId id="268"/>
            <p14:sldId id="269"/>
            <p14:sldId id="270"/>
            <p14:sldId id="271"/>
            <p14:sldId id="272"/>
            <p14:sldId id="273"/>
            <p14:sldId id="274"/>
            <p14:sldId id="275"/>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84592" autoAdjust="0"/>
  </p:normalViewPr>
  <p:slideViewPr>
    <p:cSldViewPr snapToGrid="0">
      <p:cViewPr varScale="1">
        <p:scale>
          <a:sx n="75" d="100"/>
          <a:sy n="75" d="100"/>
        </p:scale>
        <p:origin x="690"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670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4027C-1847-170B-07D3-00F6D0C743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797BE-9ACA-15C2-38D6-8EB3564CD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20FD76-E56C-2702-428D-D1F1B73318A0}"/>
              </a:ext>
            </a:extLst>
          </p:cNvPr>
          <p:cNvSpPr>
            <a:spLocks noGrp="1"/>
          </p:cNvSpPr>
          <p:nvPr>
            <p:ph type="body" idx="1"/>
          </p:nvPr>
        </p:nvSpPr>
        <p:spPr/>
        <p:txBody>
          <a:bodyPr/>
          <a:lstStyle/>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God has given us some amazing prophetic words about a mighty move of His Spirit and the thousands who will be saved and added to his church in Thurrock.</a:t>
            </a:r>
          </a:p>
          <a:p>
            <a:pPr>
              <a:lnSpc>
                <a:spcPct val="107000"/>
              </a:lnSpc>
              <a:spcAft>
                <a:spcPts val="800"/>
              </a:spcAft>
              <a:buNone/>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If we are genuinely expecting such a move of God’s Spirit in our Borough, with thousands of new Christians being born in a relatively short space of time, then we need to address the question of how all these new believers are to be discipled and taught the basics of the Christian faith.  The Lord has told us, prophetically, </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‘…to prepare the nursery in advance of new births’</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we therefore need to prepare the biblical topics and content of what we intend to teach these people.</a:t>
            </a:r>
          </a:p>
          <a:p>
            <a:pPr>
              <a:lnSpc>
                <a:spcPct val="107000"/>
              </a:lnSpc>
              <a:spcAft>
                <a:spcPts val="800"/>
              </a:spcAft>
              <a:buNone/>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400" b="1" i="1" dirty="0">
                <a:effectLst/>
                <a:latin typeface="Calibri" panose="020F0502020204030204" pitchFamily="34" charset="0"/>
                <a:ea typeface="Calibri" panose="020F0502020204030204" pitchFamily="34" charset="0"/>
                <a:cs typeface="Times New Roman" panose="02020603050405020304" pitchFamily="18" charset="0"/>
              </a:rPr>
              <a:t>2 Timothy 2:2 NLT.  “</a:t>
            </a:r>
            <a:r>
              <a:rPr lang="en-GB" sz="14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You</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 have heard </a:t>
            </a:r>
            <a:r>
              <a:rPr lang="en-GB" sz="14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me</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 teach things that have been confirmed by many reliable witnesses. Now teach these truths to </a:t>
            </a:r>
            <a:r>
              <a:rPr lang="en-GB" sz="14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other trustworthy people </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who will be able to pass them on to </a:t>
            </a:r>
            <a:r>
              <a:rPr lang="en-GB" sz="14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others</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The aim of this series of twelve weeks of teaching is twofold:</a:t>
            </a:r>
          </a:p>
          <a:p>
            <a:pPr marL="342900" lvl="0" indent="-342900">
              <a:lnSpc>
                <a:spcPct val="107000"/>
              </a:lnSpc>
              <a:buFont typeface="+mj-lt"/>
              <a:buAutoNum type="arabicPeriod"/>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To give our existing TCF members confidence in understanding the basics of our faith; and</a:t>
            </a:r>
          </a:p>
          <a:p>
            <a:pPr marL="342900" lvl="0" indent="-342900">
              <a:lnSpc>
                <a:spcPct val="107000"/>
              </a:lnSpc>
              <a:spcAft>
                <a:spcPts val="800"/>
              </a:spcAft>
              <a:buFont typeface="+mj-lt"/>
              <a:buAutoNum type="arabicPeriod"/>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To give them the materials to then teach new believers these same basics.</a:t>
            </a:r>
          </a:p>
          <a:p>
            <a:pPr>
              <a:lnSpc>
                <a:spcPct val="107000"/>
              </a:lnSpc>
              <a:spcAft>
                <a:spcPts val="800"/>
              </a:spcAft>
              <a:buNone/>
            </a:pPr>
            <a:endParaRPr lang="en-GB" sz="1400" b="1" i="1" dirty="0">
              <a:effectLst/>
              <a:latin typeface="Calibri" panose="020F0502020204030204" pitchFamily="34" charset="0"/>
              <a:ea typeface="Calibri" panose="020F0502020204030204" pitchFamily="34" charset="0"/>
              <a:cs typeface="Times New Roman" panose="02020603050405020304" pitchFamily="18" charset="0"/>
            </a:endParaRPr>
          </a:p>
          <a:p>
            <a:r>
              <a:rPr lang="en-GB" sz="1400" b="1" dirty="0"/>
              <a:t>So, for the next twelve weeks, we will cover all this together and then discuss it in Community Groups.</a:t>
            </a:r>
            <a:endParaRPr sz="1400" b="1" dirty="0"/>
          </a:p>
        </p:txBody>
      </p:sp>
      <p:sp>
        <p:nvSpPr>
          <p:cNvPr id="4" name="Slide Number Placeholder 3">
            <a:extLst>
              <a:ext uri="{FF2B5EF4-FFF2-40B4-BE49-F238E27FC236}">
                <a16:creationId xmlns:a16="http://schemas.microsoft.com/office/drawing/2014/main" id="{5F15B59D-E2C0-92C8-FEA9-F059B265E99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7417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0E5D8-B7F1-6C6C-1F2C-FC7F12B08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95E77-BBE2-00F9-A37A-0846D29246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D97066-2E41-5CDC-F1A3-CDD472034963}"/>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FFEA1D62-137D-D53E-1E37-28F0BB159F5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14208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96563-2952-E01C-0F8C-5ED79CD95F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BA7EB-D302-8F01-60E8-EB76081EA8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1EF8A-BA7C-0785-6B85-BDB46EA80539}"/>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1D8E22EB-A14F-BF52-7B30-435790F52D4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0502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5CC2B-2F92-4D33-29AA-1336C9401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F6409-8AFD-DC07-F925-D49529CEA1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354D6B-9DFF-D884-263A-981CB8ADFAAF}"/>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1FCF28B8-2BD7-E1EC-DE6D-6C45F7BF629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84806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227D9-B2BB-F7F9-D9CB-C5C5CCDB3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F17AB-175B-C72B-3BD7-B46DA8D553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6F7210-A0A2-A784-7299-02FD63CB883C}"/>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E3E9C153-450D-8FA7-5EC4-ED4DA0A8F48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19112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4D7F3-A9B7-10D4-F11A-AE759CB34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C6AA7-D9B2-2701-378D-9F37A3AA5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69C3A9-DD97-5B03-98A6-C686B3867FCE}"/>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32DAF644-39E9-7D4D-F963-985AF60E8C6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46742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BA425-A4A3-481D-D858-DE1BE3B802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81618-67BD-067B-D480-AFBF4028A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58DCF-45FD-CF32-399B-9A46CB449C04}"/>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5232ABEB-5047-8A0E-D096-63C64874172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56407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B7F6B-A275-EF2B-2E2A-DFE119A57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3919EE-7850-1DAD-FF57-50BE1A2D0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3C307-5105-1638-C6DD-9FF2C320E38D}"/>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8E10E094-CE89-8F98-2AC0-BA713DD2B62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64345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B98A9-2F15-D503-B5CC-FDC1323A2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9C70D-1F5A-54F1-0BC3-9DF2435BBD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76CE3-6001-CCA9-FCFE-94EB2958274D}"/>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A6C6CF5B-8B45-9706-271B-68CD4E224FD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740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8364F-352D-BDA8-869F-764EDDE1DA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48AA1-2A6E-DB6F-004E-134693B6A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C012DF-0E07-56AF-B140-EA81B59C14C2}"/>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27C74864-523D-4B72-08DE-69BAFC6D1DE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99758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35ADB-08F8-42BD-1290-4A8976476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70B37-F493-3CFB-E7CC-BA2412C5B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F9B90-5C1E-1B77-7DFE-E8F6962D7E8E}"/>
              </a:ext>
            </a:extLst>
          </p:cNvPr>
          <p:cNvSpPr>
            <a:spLocks noGrp="1"/>
          </p:cNvSpPr>
          <p:nvPr>
            <p:ph type="body" idx="1"/>
          </p:nvPr>
        </p:nvSpPr>
        <p:spPr/>
        <p:txBody>
          <a:bodyPr/>
          <a:lstStyle/>
          <a:p>
            <a:pPr marL="342900" lvl="0" indent="-342900">
              <a:lnSpc>
                <a:spcPct val="107000"/>
              </a:lnSpc>
              <a:buFont typeface="+mj-lt"/>
              <a:buAutoNum type="alphaLcPeriod"/>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Who God Is</a:t>
            </a:r>
          </a:p>
          <a:p>
            <a:pPr marL="0" lvl="0" indent="0">
              <a:lnSpc>
                <a:spcPct val="107000"/>
              </a:lnSpc>
              <a:buFont typeface="+mj-lt"/>
              <a:buNone/>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The Creator of everything – including Mankind in His image </a:t>
            </a:r>
            <a:r>
              <a:rPr lang="en-GB" sz="1400" dirty="0">
                <a:effectLst/>
                <a:latin typeface="Calibri" panose="020F0502020204030204" pitchFamily="34" charset="0"/>
                <a:ea typeface="Calibri" panose="020F0502020204030204" pitchFamily="34" charset="0"/>
                <a:cs typeface="Times New Roman" panose="02020603050405020304" pitchFamily="18" charset="0"/>
              </a:rPr>
              <a:t>(Genesis 1:1; Isaiah 45:20; Colossians 1:16; Revelation 4:11; Genesis 1:27; Genesis 9:6; James 3:7)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God is love </a:t>
            </a:r>
            <a:r>
              <a:rPr lang="en-GB" sz="1400" dirty="0">
                <a:effectLst/>
                <a:latin typeface="Calibri" panose="020F0502020204030204" pitchFamily="34" charset="0"/>
                <a:ea typeface="Calibri" panose="020F0502020204030204" pitchFamily="34" charset="0"/>
                <a:cs typeface="Times New Roman" panose="02020603050405020304" pitchFamily="18" charset="0"/>
              </a:rPr>
              <a:t>(1 John 4:8; John 3:16; Ephesians 2:4-5; Romans 5:8)</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Omnipotent </a:t>
            </a:r>
            <a:r>
              <a:rPr lang="en-GB" sz="1400" dirty="0">
                <a:effectLst/>
                <a:latin typeface="Calibri" panose="020F0502020204030204" pitchFamily="34" charset="0"/>
                <a:ea typeface="Calibri" panose="020F0502020204030204" pitchFamily="34" charset="0"/>
                <a:cs typeface="Times New Roman" panose="02020603050405020304" pitchFamily="18" charset="0"/>
              </a:rPr>
              <a:t>(Jeremiah 32:17; Matthew 19:26; Romans 1:20; Job 42:2)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Omnipresent </a:t>
            </a:r>
            <a:r>
              <a:rPr lang="en-GB" sz="1400" dirty="0">
                <a:effectLst/>
                <a:latin typeface="Calibri" panose="020F0502020204030204" pitchFamily="34" charset="0"/>
                <a:ea typeface="Calibri" panose="020F0502020204030204" pitchFamily="34" charset="0"/>
                <a:cs typeface="Times New Roman" panose="02020603050405020304" pitchFamily="18" charset="0"/>
              </a:rPr>
              <a:t>(Psalm 139:7-10; Jeremiah 23:24; Matthew 28:20; 1 Kings 8:27)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Omniscient </a:t>
            </a:r>
            <a:r>
              <a:rPr lang="en-GB" sz="1400" dirty="0">
                <a:effectLst/>
                <a:latin typeface="Calibri" panose="020F0502020204030204" pitchFamily="34" charset="0"/>
                <a:ea typeface="Calibri" panose="020F0502020204030204" pitchFamily="34" charset="0"/>
                <a:cs typeface="Times New Roman" panose="02020603050405020304" pitchFamily="18" charset="0"/>
              </a:rPr>
              <a:t>(Psalm 139:1-2; Proverbs 15:3; Hebrews 4:13; Isaiah 46:10)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Eternal</a:t>
            </a:r>
            <a:r>
              <a:rPr lang="en-GB" sz="1400" dirty="0">
                <a:effectLst/>
                <a:latin typeface="Calibri" panose="020F0502020204030204" pitchFamily="34" charset="0"/>
                <a:ea typeface="Calibri" panose="020F0502020204030204" pitchFamily="34" charset="0"/>
                <a:cs typeface="Times New Roman" panose="02020603050405020304" pitchFamily="18" charset="0"/>
              </a:rPr>
              <a:t> (Psalm 90:2; Revelation 1:8; 22;13; 1 Timothy 1:17; Psalm 102:25-27)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Sovereign </a:t>
            </a:r>
            <a:r>
              <a:rPr lang="en-GB" sz="1400" dirty="0">
                <a:effectLst/>
                <a:latin typeface="Calibri" panose="020F0502020204030204" pitchFamily="34" charset="0"/>
                <a:ea typeface="Calibri" panose="020F0502020204030204" pitchFamily="34" charset="0"/>
                <a:cs typeface="Times New Roman" panose="02020603050405020304" pitchFamily="18" charset="0"/>
              </a:rPr>
              <a:t>(Psalm 103:19; Romans 8:28; Isaiah 14:24; Ephesians 1:11; Proverbs 19:21)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Immutable </a:t>
            </a:r>
            <a:r>
              <a:rPr lang="en-GB" sz="1400" dirty="0">
                <a:effectLst/>
                <a:latin typeface="Calibri" panose="020F0502020204030204" pitchFamily="34" charset="0"/>
                <a:ea typeface="Calibri" panose="020F0502020204030204" pitchFamily="34" charset="0"/>
                <a:cs typeface="Times New Roman" panose="02020603050405020304" pitchFamily="18" charset="0"/>
              </a:rPr>
              <a:t>(Malachi 3:6; James 1:17; Numbers 23:19; Psalm 102:25-27; 1 Samuel 15:29)</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Gracious </a:t>
            </a:r>
            <a:r>
              <a:rPr lang="en-GB" sz="1400" dirty="0">
                <a:effectLst/>
                <a:latin typeface="Calibri" panose="020F0502020204030204" pitchFamily="34" charset="0"/>
                <a:ea typeface="Calibri" panose="020F0502020204030204" pitchFamily="34" charset="0"/>
                <a:cs typeface="Times New Roman" panose="02020603050405020304" pitchFamily="18" charset="0"/>
              </a:rPr>
              <a:t>(Ephesians 2:8-9; Exodus 34:5-7; Titus 2:11; Hebrews 4:16; Romans 3:24)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Holy </a:t>
            </a:r>
            <a:r>
              <a:rPr lang="en-GB" sz="1400" dirty="0">
                <a:effectLst/>
                <a:latin typeface="Calibri" panose="020F0502020204030204" pitchFamily="34" charset="0"/>
                <a:ea typeface="Calibri" panose="020F0502020204030204" pitchFamily="34" charset="0"/>
                <a:cs typeface="Times New Roman" panose="02020603050405020304" pitchFamily="18" charset="0"/>
              </a:rPr>
              <a:t>(Isaiah 6:3; 1 Peter 1:6; Revelation 15:4; Exodus 15:11; Psalm 30:4)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Judge </a:t>
            </a:r>
            <a:r>
              <a:rPr lang="en-GB" sz="1400" dirty="0">
                <a:effectLst/>
                <a:latin typeface="Calibri" panose="020F0502020204030204" pitchFamily="34" charset="0"/>
                <a:ea typeface="Calibri" panose="020F0502020204030204" pitchFamily="34" charset="0"/>
                <a:cs typeface="Times New Roman" panose="02020603050405020304" pitchFamily="18" charset="0"/>
              </a:rPr>
              <a:t>(Hebrews 12:23; Romans 2:16; Revelation 20:11-12; Psalm 96:13; Daniel 7:9-10)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Three Persons in One Godhead:  Father, Son, and Holy Spirit </a:t>
            </a:r>
            <a:r>
              <a:rPr lang="en-GB" sz="1400" dirty="0">
                <a:effectLst/>
                <a:latin typeface="Calibri" panose="020F0502020204030204" pitchFamily="34" charset="0"/>
                <a:ea typeface="Calibri" panose="020F0502020204030204" pitchFamily="34" charset="0"/>
                <a:cs typeface="Times New Roman" panose="02020603050405020304" pitchFamily="18" charset="0"/>
              </a:rPr>
              <a:t>(Matthew 28:19; John 1:1; 2 Corinthians 13:14; Colossians 2:9; John 10:30; 1 Peter 1:2; Matthew 3:16-17)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AE442751-C8C7-6DC1-917C-DF57AEFA6BA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88496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5B6C4-F3A7-847F-325F-0A709C711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22011-BF8D-F782-E90B-D1B299B70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07984-E532-3132-11C9-B30D51BA901E}"/>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2CF52665-C79A-FC88-D6B7-FFCEA152012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91507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7D882-3E90-9E9D-7A59-386C08560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7B7A6-069B-AF0B-D1B2-105E93CB5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F7E4D-F466-8316-F255-B31996B26D82}"/>
              </a:ext>
            </a:extLst>
          </p:cNvPr>
          <p:cNvSpPr>
            <a:spLocks noGrp="1"/>
          </p:cNvSpPr>
          <p:nvPr>
            <p:ph type="body" idx="1"/>
          </p:nvPr>
        </p:nvSpPr>
        <p:spPr/>
        <p:txBody>
          <a:bodyPr/>
          <a:lstStyle/>
          <a:p>
            <a:pPr marL="342900" lvl="0" indent="-342900">
              <a:lnSpc>
                <a:spcPct val="107000"/>
              </a:lnSpc>
              <a:buFont typeface="+mj-lt"/>
              <a:buAutoNum type="alphaLcPeriod" startAt="2"/>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Who Jesus Christ is</a:t>
            </a:r>
          </a:p>
          <a:p>
            <a:pPr marL="342900" lvl="0" indent="-342900">
              <a:lnSpc>
                <a:spcPct val="107000"/>
              </a:lnSpc>
              <a:buFont typeface="+mj-lt"/>
              <a:buAutoNum type="alphaLcPeriod" startAt="2"/>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God – and a Person in the Trinity</a:t>
            </a:r>
            <a:r>
              <a:rPr lang="en-GB" sz="1400" dirty="0">
                <a:effectLst/>
                <a:latin typeface="Calibri" panose="020F0502020204030204" pitchFamily="34" charset="0"/>
                <a:ea typeface="Calibri" panose="020F0502020204030204" pitchFamily="34" charset="0"/>
                <a:cs typeface="Times New Roman" panose="02020603050405020304" pitchFamily="18" charset="0"/>
              </a:rPr>
              <a:t> (John 1:1; John 20:28; Titus 2:13; Hebrews 1:8)</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Son of God </a:t>
            </a:r>
            <a:r>
              <a:rPr lang="en-GB" sz="1400" dirty="0">
                <a:effectLst/>
                <a:latin typeface="Calibri" panose="020F0502020204030204" pitchFamily="34" charset="0"/>
                <a:ea typeface="Calibri" panose="020F0502020204030204" pitchFamily="34" charset="0"/>
                <a:cs typeface="Times New Roman" panose="02020603050405020304" pitchFamily="18" charset="0"/>
              </a:rPr>
              <a:t>(Matthew 3:17; Matthew 16:16; John 1:14; Isaiah 9:6; Hebrews 1:2-3)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Eternal </a:t>
            </a:r>
            <a:r>
              <a:rPr lang="en-GB" sz="1400" dirty="0">
                <a:effectLst/>
                <a:latin typeface="Calibri" panose="020F0502020204030204" pitchFamily="34" charset="0"/>
                <a:ea typeface="Calibri" panose="020F0502020204030204" pitchFamily="34" charset="0"/>
                <a:cs typeface="Times New Roman" panose="02020603050405020304" pitchFamily="18" charset="0"/>
              </a:rPr>
              <a:t>(Hebrews 13:8; Colossians 1:16-17; John 1:1-2; 2:24-25; Matthew 28:20; Isaiah 9:6)</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Fully God and fully man </a:t>
            </a:r>
            <a:r>
              <a:rPr lang="en-GB" sz="1400" dirty="0">
                <a:effectLst/>
                <a:latin typeface="Calibri" panose="020F0502020204030204" pitchFamily="34" charset="0"/>
                <a:ea typeface="Calibri" panose="020F0502020204030204" pitchFamily="34" charset="0"/>
                <a:cs typeface="Times New Roman" panose="02020603050405020304" pitchFamily="18" charset="0"/>
              </a:rPr>
              <a:t>(Colossians 2:9; John 1:1,14; Philippians 2:7-8; Hebrews 1:8; 2:14)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Messiah </a:t>
            </a:r>
            <a:r>
              <a:rPr lang="en-GB" sz="1400" dirty="0">
                <a:effectLst/>
                <a:latin typeface="Calibri" panose="020F0502020204030204" pitchFamily="34" charset="0"/>
                <a:ea typeface="Calibri" panose="020F0502020204030204" pitchFamily="34" charset="0"/>
                <a:cs typeface="Times New Roman" panose="02020603050405020304" pitchFamily="18" charset="0"/>
              </a:rPr>
              <a:t>(Matthew 16:16; John 4:25-26; Luke 2:11; Acts 5:42; Luke 4:18)</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Saviour of Mankind </a:t>
            </a:r>
            <a:r>
              <a:rPr lang="en-GB" sz="1400" dirty="0">
                <a:effectLst/>
                <a:latin typeface="Calibri" panose="020F0502020204030204" pitchFamily="34" charset="0"/>
                <a:ea typeface="Calibri" panose="020F0502020204030204" pitchFamily="34" charset="0"/>
                <a:cs typeface="Times New Roman" panose="02020603050405020304" pitchFamily="18" charset="0"/>
              </a:rPr>
              <a:t>(John 3:16; Romans 10:9; John 4:39-42; Titus 2;13; 1 John 4:14)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Descended from King David / Born of a Virgin </a:t>
            </a:r>
            <a:r>
              <a:rPr lang="en-GB" sz="1400" dirty="0">
                <a:effectLst/>
                <a:latin typeface="Calibri" panose="020F0502020204030204" pitchFamily="34" charset="0"/>
                <a:ea typeface="Calibri" panose="020F0502020204030204" pitchFamily="34" charset="0"/>
                <a:cs typeface="Times New Roman" panose="02020603050405020304" pitchFamily="18" charset="0"/>
              </a:rPr>
              <a:t>(Matthew 1:1; Matthew 1:18;23; Romans 1:3; Revelation 22:16; 2 Timothy 2:8)</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0E4D5261-B537-E11C-4D19-F9A6FF7F82D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81493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AD20E-53DC-AADA-3407-B03040C05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BFD11-B14D-0537-9AAB-40B6615FA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1F836-F21E-D0B5-3324-C4EBEC689FB9}"/>
              </a:ext>
            </a:extLst>
          </p:cNvPr>
          <p:cNvSpPr>
            <a:spLocks noGrp="1"/>
          </p:cNvSpPr>
          <p:nvPr>
            <p:ph type="body" idx="1"/>
          </p:nvPr>
        </p:nvSpPr>
        <p:spPr/>
        <p:txBody>
          <a:bodyPr/>
          <a:lstStyle/>
          <a:p>
            <a:pPr marL="342900" lvl="0" indent="-342900">
              <a:lnSpc>
                <a:spcPct val="107000"/>
              </a:lnSpc>
              <a:buFont typeface="+mj-lt"/>
              <a:buAutoNum type="alphaLcPeriod" startAt="3"/>
            </a:pPr>
            <a:r>
              <a:rPr lang="en-GB" sz="1400" b="1" dirty="0">
                <a:effectLst/>
                <a:latin typeface="Calibri" panose="020F0502020204030204" pitchFamily="34" charset="0"/>
                <a:ea typeface="Calibri" panose="020F0502020204030204" pitchFamily="34" charset="0"/>
                <a:cs typeface="Times New Roman" panose="02020603050405020304" pitchFamily="18" charset="0"/>
              </a:rPr>
              <a:t>Why His Death and Resurrection Matter</a:t>
            </a:r>
          </a:p>
          <a:p>
            <a:pPr marL="342900" lvl="0" indent="-342900">
              <a:lnSpc>
                <a:spcPct val="107000"/>
              </a:lnSpc>
              <a:buFont typeface="+mj-lt"/>
              <a:buAutoNum type="alphaLcPeriod" startAt="3"/>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buFont typeface="Symbol" panose="05050102010706020507" pitchFamily="18" charset="2"/>
              <a:buChar char=""/>
            </a:pPr>
            <a:r>
              <a:rPr lang="en-GB" sz="1200" b="1" dirty="0">
                <a:effectLst/>
                <a:latin typeface="Calibri" panose="020F0502020204030204" pitchFamily="34" charset="0"/>
                <a:ea typeface="Calibri" panose="020F0502020204030204" pitchFamily="34" charset="0"/>
                <a:cs typeface="Times New Roman" panose="02020603050405020304" pitchFamily="18" charset="0"/>
              </a:rPr>
              <a:t>His death on the cross fully paid to God the price for our sins – </a:t>
            </a:r>
            <a:r>
              <a:rPr lang="en-GB" sz="1200" dirty="0">
                <a:effectLst/>
                <a:latin typeface="Calibri" panose="020F0502020204030204" pitchFamily="34" charset="0"/>
                <a:ea typeface="Calibri" panose="020F0502020204030204" pitchFamily="34" charset="0"/>
                <a:cs typeface="Times New Roman" panose="02020603050405020304" pitchFamily="18" charset="0"/>
              </a:rPr>
              <a:t>“Our safe place is where the fire has already burned” (2 Corinthians 5:21; Revelation 1:5; Colossians 1:20; Isaiah 53:5; 1 Peter 2:24)</a:t>
            </a:r>
          </a:p>
          <a:p>
            <a:pPr marL="742950" lvl="1" indent="-285750">
              <a:lnSpc>
                <a:spcPct val="107000"/>
              </a:lnSpc>
              <a:buFont typeface="Symbol" panose="05050102010706020507" pitchFamily="18" charset="2"/>
              <a:buChar char=""/>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spcAft>
                <a:spcPts val="800"/>
              </a:spcAft>
              <a:buFont typeface="Symbol" panose="05050102010706020507" pitchFamily="18" charset="2"/>
              <a:buChar char=""/>
            </a:pPr>
            <a:r>
              <a:rPr lang="en-GB" sz="1200" b="1" dirty="0">
                <a:effectLst/>
                <a:latin typeface="Calibri" panose="020F0502020204030204" pitchFamily="34" charset="0"/>
                <a:ea typeface="Calibri" panose="020F0502020204030204" pitchFamily="34" charset="0"/>
                <a:cs typeface="Times New Roman" panose="02020603050405020304" pitchFamily="18" charset="0"/>
              </a:rPr>
              <a:t>His resurrection proves that He has conquered death, that He is the Son of God and that He is now alive to give us salvation and to intercede for us at God’s Throne in heaven       </a:t>
            </a:r>
            <a:r>
              <a:rPr lang="en-GB" sz="1200" dirty="0">
                <a:effectLst/>
                <a:latin typeface="Calibri" panose="020F0502020204030204" pitchFamily="34" charset="0"/>
                <a:ea typeface="Calibri" panose="020F0502020204030204" pitchFamily="34" charset="0"/>
                <a:cs typeface="Times New Roman" panose="02020603050405020304" pitchFamily="18" charset="0"/>
              </a:rPr>
              <a:t>(1 Corinthians 15:3-4; Romans 10:9; 1 Peter 1:3; Romans 1:4; Romans 8:34)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3F4BE6E3-FD88-33A1-DF03-45631C277A9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28433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2AE46-4B03-D9B8-1C9B-B97F9BA20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4AE76-4E07-25BE-661C-4776D4690C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F28DD-9EBA-33B4-291C-42BBE4F1BF53}"/>
              </a:ext>
            </a:extLst>
          </p:cNvPr>
          <p:cNvSpPr>
            <a:spLocks noGrp="1"/>
          </p:cNvSpPr>
          <p:nvPr>
            <p:ph type="body" idx="1"/>
          </p:nvPr>
        </p:nvSpPr>
        <p:spPr/>
        <p:txBody>
          <a:bodyPr/>
          <a:lstStyle/>
          <a:p>
            <a:pPr marL="342900" lvl="0" indent="-342900">
              <a:lnSpc>
                <a:spcPct val="107000"/>
              </a:lnSpc>
              <a:buFont typeface="+mj-lt"/>
              <a:buAutoNum type="alphaLcPeriod" startAt="4"/>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What Sin is</a:t>
            </a:r>
          </a:p>
          <a:p>
            <a:pPr marL="342900" lvl="0" indent="-342900">
              <a:lnSpc>
                <a:spcPct val="107000"/>
              </a:lnSpc>
              <a:buFont typeface="+mj-lt"/>
              <a:buAutoNum type="alphaLcPeriod" startAt="4"/>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Rebellion against God </a:t>
            </a:r>
            <a:r>
              <a:rPr lang="en-GB" sz="1400" dirty="0">
                <a:effectLst/>
                <a:latin typeface="Calibri" panose="020F0502020204030204" pitchFamily="34" charset="0"/>
                <a:ea typeface="Calibri" panose="020F0502020204030204" pitchFamily="34" charset="0"/>
                <a:cs typeface="Times New Roman" panose="02020603050405020304" pitchFamily="18" charset="0"/>
              </a:rPr>
              <a:t>(1 John 3:4-5)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Failing to do good things that we know we should do </a:t>
            </a:r>
            <a:r>
              <a:rPr lang="en-GB" sz="1400" dirty="0">
                <a:effectLst/>
                <a:latin typeface="Calibri" panose="020F0502020204030204" pitchFamily="34" charset="0"/>
                <a:ea typeface="Calibri" panose="020F0502020204030204" pitchFamily="34" charset="0"/>
                <a:cs typeface="Times New Roman" panose="02020603050405020304" pitchFamily="18" charset="0"/>
              </a:rPr>
              <a:t>(James 4:17)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Something that every human does or did </a:t>
            </a:r>
            <a:r>
              <a:rPr lang="en-GB" sz="1400" dirty="0">
                <a:effectLst/>
                <a:latin typeface="Calibri" panose="020F0502020204030204" pitchFamily="34" charset="0"/>
                <a:ea typeface="Calibri" panose="020F0502020204030204" pitchFamily="34" charset="0"/>
                <a:cs typeface="Times New Roman" panose="02020603050405020304" pitchFamily="18" charset="0"/>
              </a:rPr>
              <a:t>(Romans 3:23; 1 John 1:8)</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We are sinful from birth </a:t>
            </a:r>
            <a:r>
              <a:rPr lang="en-GB" sz="1400" dirty="0">
                <a:effectLst/>
                <a:latin typeface="Calibri" panose="020F0502020204030204" pitchFamily="34" charset="0"/>
                <a:ea typeface="Calibri" panose="020F0502020204030204" pitchFamily="34" charset="0"/>
                <a:cs typeface="Times New Roman" panose="02020603050405020304" pitchFamily="18" charset="0"/>
              </a:rPr>
              <a:t>(Psalm 51:5)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Separates us from God </a:t>
            </a:r>
            <a:r>
              <a:rPr lang="en-GB" sz="1400" dirty="0">
                <a:effectLst/>
                <a:latin typeface="Calibri" panose="020F0502020204030204" pitchFamily="34" charset="0"/>
                <a:ea typeface="Calibri" panose="020F0502020204030204" pitchFamily="34" charset="0"/>
                <a:cs typeface="Times New Roman" panose="02020603050405020304" pitchFamily="18" charset="0"/>
              </a:rPr>
              <a:t>(Isaiah 59:2)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Leads to spiritual and eternal death</a:t>
            </a:r>
            <a:r>
              <a:rPr lang="en-GB" sz="1400" dirty="0">
                <a:effectLst/>
                <a:latin typeface="Calibri" panose="020F0502020204030204" pitchFamily="34" charset="0"/>
                <a:ea typeface="Calibri" panose="020F0502020204030204" pitchFamily="34" charset="0"/>
                <a:cs typeface="Times New Roman" panose="02020603050405020304" pitchFamily="18" charset="0"/>
              </a:rPr>
              <a:t> (Romans 5:13; 6:23)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It enslaves us </a:t>
            </a:r>
            <a:r>
              <a:rPr lang="en-GB" sz="1400" dirty="0">
                <a:effectLst/>
                <a:latin typeface="Calibri" panose="020F0502020204030204" pitchFamily="34" charset="0"/>
                <a:ea typeface="Calibri" panose="020F0502020204030204" pitchFamily="34" charset="0"/>
                <a:cs typeface="Times New Roman" panose="02020603050405020304" pitchFamily="18" charset="0"/>
              </a:rPr>
              <a:t>(John 8:34)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D0806E4D-ED6F-EE3F-4F6D-E4D88E27DDC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67357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ACEF7-9874-F651-B2CA-9D84FCE29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E39CA-96CB-A41E-5BBC-0AAE57F41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2DE406-74AD-E342-B361-44FCF610E68A}"/>
              </a:ext>
            </a:extLst>
          </p:cNvPr>
          <p:cNvSpPr>
            <a:spLocks noGrp="1"/>
          </p:cNvSpPr>
          <p:nvPr>
            <p:ph type="body" idx="1"/>
          </p:nvPr>
        </p:nvSpPr>
        <p:spPr/>
        <p:txBody>
          <a:bodyPr/>
          <a:lstStyle/>
          <a:p>
            <a:pPr marL="342900" lvl="0" indent="-342900">
              <a:lnSpc>
                <a:spcPct val="107000"/>
              </a:lnSpc>
              <a:buFont typeface="+mj-lt"/>
              <a:buAutoNum type="alphaLcPeriod" startAt="5"/>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Why Salvation is necessary</a:t>
            </a:r>
          </a:p>
          <a:p>
            <a:pPr marL="342900" lvl="0" indent="-342900">
              <a:lnSpc>
                <a:spcPct val="107000"/>
              </a:lnSpc>
              <a:buFont typeface="+mj-lt"/>
              <a:buAutoNum type="alphaLcPeriod" startAt="5"/>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No-one can be good enough on their own </a:t>
            </a:r>
            <a:r>
              <a:rPr lang="en-GB" sz="1400" dirty="0">
                <a:effectLst/>
                <a:latin typeface="Calibri" panose="020F0502020204030204" pitchFamily="34" charset="0"/>
                <a:ea typeface="Calibri" panose="020F0502020204030204" pitchFamily="34" charset="0"/>
                <a:cs typeface="Times New Roman" panose="02020603050405020304" pitchFamily="18" charset="0"/>
              </a:rPr>
              <a:t>(Romans 3:10; James 2:10)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Our sins cause us to ‘fall short’ of God’s glory and acceptance </a:t>
            </a:r>
            <a:r>
              <a:rPr lang="en-GB" sz="1400" dirty="0">
                <a:effectLst/>
                <a:latin typeface="Calibri" panose="020F0502020204030204" pitchFamily="34" charset="0"/>
                <a:ea typeface="Calibri" panose="020F0502020204030204" pitchFamily="34" charset="0"/>
                <a:cs typeface="Times New Roman" panose="02020603050405020304" pitchFamily="18" charset="0"/>
              </a:rPr>
              <a:t>(Romans 3:23)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Even our best ‘good deeds’ are insufficient to gain God’s approval </a:t>
            </a:r>
            <a:r>
              <a:rPr lang="en-GB" sz="1400" dirty="0">
                <a:effectLst/>
                <a:latin typeface="Calibri" panose="020F0502020204030204" pitchFamily="34" charset="0"/>
                <a:ea typeface="Calibri" panose="020F0502020204030204" pitchFamily="34" charset="0"/>
                <a:cs typeface="Times New Roman" panose="02020603050405020304" pitchFamily="18" charset="0"/>
              </a:rPr>
              <a:t>(Isaiah 64:6)</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Without it we are excluded from The Book of Life </a:t>
            </a:r>
            <a:r>
              <a:rPr lang="en-GB" sz="1400" dirty="0">
                <a:effectLst/>
                <a:latin typeface="Calibri" panose="020F0502020204030204" pitchFamily="34" charset="0"/>
                <a:ea typeface="Calibri" panose="020F0502020204030204" pitchFamily="34" charset="0"/>
                <a:cs typeface="Times New Roman" panose="02020603050405020304" pitchFamily="18" charset="0"/>
              </a:rPr>
              <a:t>(Revelation 20:11-15)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CBF202AB-E708-5D31-4ED7-4AB4341D53E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53434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61348-1EEE-B058-30AD-B6AEAF606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D2DDF-4BAB-C745-8A25-A55D6BF03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B5524D-5E5E-544D-14F1-1205E5B2AFEC}"/>
              </a:ext>
            </a:extLst>
          </p:cNvPr>
          <p:cNvSpPr>
            <a:spLocks noGrp="1"/>
          </p:cNvSpPr>
          <p:nvPr>
            <p:ph type="body" idx="1"/>
          </p:nvPr>
        </p:nvSpPr>
        <p:spPr/>
        <p:txBody>
          <a:bodyPr/>
          <a:lstStyle/>
          <a:p>
            <a:pPr marL="342900" lvl="0" indent="-342900">
              <a:lnSpc>
                <a:spcPct val="107000"/>
              </a:lnSpc>
              <a:buFont typeface="+mj-lt"/>
              <a:buAutoNum type="alphaLcPeriod" startAt="6"/>
            </a:pPr>
            <a:r>
              <a:rPr lang="en-GB" sz="1600" b="1" dirty="0">
                <a:effectLst/>
                <a:latin typeface="Calibri" panose="020F0502020204030204" pitchFamily="34" charset="0"/>
                <a:ea typeface="Calibri" panose="020F0502020204030204" pitchFamily="34" charset="0"/>
                <a:cs typeface="Times New Roman" panose="02020603050405020304" pitchFamily="18" charset="0"/>
              </a:rPr>
              <a:t>Why Christ alone is the Saviour</a:t>
            </a:r>
          </a:p>
          <a:p>
            <a:pPr marL="342900" lvl="0" indent="-342900">
              <a:lnSpc>
                <a:spcPct val="107000"/>
              </a:lnSpc>
              <a:buFont typeface="+mj-lt"/>
              <a:buAutoNum type="alphaLcPeriod" startAt="6"/>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No-one else has paid the price for our sins </a:t>
            </a:r>
            <a:r>
              <a:rPr lang="en-GB" sz="1400" dirty="0">
                <a:effectLst/>
                <a:latin typeface="Calibri" panose="020F0502020204030204" pitchFamily="34" charset="0"/>
                <a:ea typeface="Calibri" panose="020F0502020204030204" pitchFamily="34" charset="0"/>
                <a:cs typeface="Times New Roman" panose="02020603050405020304" pitchFamily="18" charset="0"/>
              </a:rPr>
              <a:t>(Colossians 2:13; Romans 5:8)</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No-one else is both God and man – our Mediator </a:t>
            </a:r>
            <a:r>
              <a:rPr lang="en-GB" sz="1400" dirty="0">
                <a:effectLst/>
                <a:latin typeface="Calibri" panose="020F0502020204030204" pitchFamily="34" charset="0"/>
                <a:ea typeface="Calibri" panose="020F0502020204030204" pitchFamily="34" charset="0"/>
                <a:cs typeface="Times New Roman" panose="02020603050405020304" pitchFamily="18" charset="0"/>
              </a:rPr>
              <a:t>(1 Timothy 2:5; Hebrews 9:15; 12:24)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The Bible tells us so</a:t>
            </a:r>
            <a:r>
              <a:rPr lang="en-GB" sz="1400" dirty="0">
                <a:effectLst/>
                <a:latin typeface="Calibri" panose="020F0502020204030204" pitchFamily="34" charset="0"/>
                <a:ea typeface="Calibri" panose="020F0502020204030204" pitchFamily="34" charset="0"/>
                <a:cs typeface="Times New Roman" panose="02020603050405020304" pitchFamily="18" charset="0"/>
              </a:rPr>
              <a:t> (John 14:6; Acts 4:12; 1 John 5:12; John 3:36; John 8:24)</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587DF4DA-8504-2548-EAE4-7A35B7EFD35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58701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875C3-BB36-F702-243B-F99E80045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C49FE-BD41-B04D-062E-A7BCD9F56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3418D-74CE-51D7-9B70-2E28F06B4EF9}"/>
              </a:ext>
            </a:extLst>
          </p:cNvPr>
          <p:cNvSpPr>
            <a:spLocks noGrp="1"/>
          </p:cNvSpPr>
          <p:nvPr>
            <p:ph type="body" idx="1"/>
          </p:nvPr>
        </p:nvSpPr>
        <p:spPr/>
        <p:txBody>
          <a:bodyPr/>
          <a:lstStyle/>
          <a:p>
            <a:pPr marL="342900" lvl="0" indent="-342900">
              <a:lnSpc>
                <a:spcPct val="107000"/>
              </a:lnSpc>
              <a:spcAft>
                <a:spcPts val="800"/>
              </a:spcAft>
              <a:buFont typeface="+mj-lt"/>
              <a:buAutoNum type="alphaLcPeriod"/>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Christianity is </a:t>
            </a:r>
            <a:r>
              <a:rPr lang="en-GB" sz="1600" b="1" i="1" dirty="0">
                <a:effectLst/>
                <a:latin typeface="Calibri" panose="020F0502020204030204" pitchFamily="34" charset="0"/>
                <a:ea typeface="Calibri" panose="020F0502020204030204" pitchFamily="34" charset="0"/>
                <a:cs typeface="Times New Roman" panose="02020603050405020304" pitchFamily="18" charset="0"/>
              </a:rPr>
              <a:t>not…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 </a:t>
            </a:r>
          </a:p>
          <a:p>
            <a:pPr marL="800100" lvl="1" indent="-342900">
              <a:lnSpc>
                <a:spcPct val="107000"/>
              </a:lnSpc>
              <a:spcAft>
                <a:spcPts val="800"/>
              </a:spcAft>
              <a:buFont typeface="Arial" panose="020B0604020202020204" pitchFamily="34" charset="0"/>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…simply a set of spiritual insights or moral values </a:t>
            </a:r>
          </a:p>
          <a:p>
            <a:pPr marL="800100" lvl="1" indent="-342900">
              <a:lnSpc>
                <a:spcPct val="107000"/>
              </a:lnSpc>
              <a:spcAft>
                <a:spcPts val="800"/>
              </a:spcAft>
              <a:buFont typeface="Arial" panose="020B0604020202020204" pitchFamily="34" charset="0"/>
              <a:buChar char="•"/>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Arial" panose="020B0604020202020204" pitchFamily="34" charset="0"/>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…but a </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revealed truth</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about God and his saving work </a:t>
            </a:r>
            <a:r>
              <a:rPr lang="en-GB" sz="1400" b="1" i="1" dirty="0">
                <a:effectLst/>
                <a:latin typeface="Calibri" panose="020F0502020204030204" pitchFamily="34" charset="0"/>
                <a:ea typeface="Calibri" panose="020F0502020204030204" pitchFamily="34" charset="0"/>
                <a:cs typeface="Times New Roman" panose="02020603050405020304" pitchFamily="18" charset="0"/>
              </a:rPr>
              <a:t>in history</a:t>
            </a:r>
            <a:r>
              <a:rPr lang="en-GB" sz="1400" b="1" dirty="0">
                <a:effectLst/>
                <a:latin typeface="Calibri" panose="020F0502020204030204" pitchFamily="34" charset="0"/>
                <a:ea typeface="Calibri" panose="020F0502020204030204" pitchFamily="34" charset="0"/>
                <a:cs typeface="Times New Roman" panose="02020603050405020304" pitchFamily="18" charset="0"/>
              </a:rPr>
              <a:t>.</a:t>
            </a:r>
            <a:r>
              <a:rPr lang="en-GB" sz="1400" dirty="0">
                <a:effectLst/>
                <a:latin typeface="Calibri" panose="020F0502020204030204" pitchFamily="34" charset="0"/>
                <a:ea typeface="Calibri" panose="020F0502020204030204" pitchFamily="34" charset="0"/>
                <a:cs typeface="Times New Roman" panose="02020603050405020304" pitchFamily="18" charset="0"/>
              </a:rPr>
              <a:t>  (Luke 2:1-2; 3:1-2).  </a:t>
            </a:r>
          </a:p>
          <a:p>
            <a:pPr marL="800100" lvl="1" indent="-342900">
              <a:lnSpc>
                <a:spcPct val="107000"/>
              </a:lnSpc>
              <a:spcAft>
                <a:spcPts val="800"/>
              </a:spcAft>
              <a:buFont typeface="Arial" panose="020B0604020202020204" pitchFamily="34" charset="0"/>
              <a:buChar char="•"/>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Arial" panose="020B0604020202020204" pitchFamily="34" charset="0"/>
              <a:buChar char="•"/>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There is abundant archaeological proof.</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E439761D-6F0D-2AE4-F304-6E3B8982ED7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02028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23E21-07C5-2A3D-7ECA-04C37C1D28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0075E2-C1FD-0ED3-9358-0FFA300EF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4BD12E-A6EC-DA7A-EF41-17E17CE2382B}"/>
              </a:ext>
            </a:extLst>
          </p:cNvPr>
          <p:cNvSpPr>
            <a:spLocks noGrp="1"/>
          </p:cNvSpPr>
          <p:nvPr>
            <p:ph type="body" idx="1"/>
          </p:nvPr>
        </p:nvSpPr>
        <p:spPr/>
        <p:txBody>
          <a:bodyPr/>
          <a:lstStyle/>
          <a:p>
            <a:pPr>
              <a:lnSpc>
                <a:spcPct val="107000"/>
              </a:lnSpc>
              <a:spcAft>
                <a:spcPts val="800"/>
              </a:spcAft>
              <a:buNone/>
            </a:pPr>
            <a:r>
              <a:rPr lang="en-GB" sz="1600" b="1" u="sng" dirty="0">
                <a:effectLst/>
                <a:latin typeface="Calibri" panose="020F0502020204030204" pitchFamily="34" charset="0"/>
                <a:ea typeface="Calibri" panose="020F0502020204030204" pitchFamily="34" charset="0"/>
                <a:cs typeface="Times New Roman" panose="02020603050405020304" pitchFamily="18" charset="0"/>
              </a:rPr>
              <a:t>Creeds</a:t>
            </a:r>
          </a:p>
          <a:p>
            <a:pPr>
              <a:lnSpc>
                <a:spcPct val="107000"/>
              </a:lnSpc>
              <a:spcAft>
                <a:spcPts val="800"/>
              </a:spcAft>
              <a:buNone/>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Once Christianity was declared legal in the Roman empire under Emperor Constantine in 313 AD, Christians were able to get together across towns, cities and countries.</a:t>
            </a:r>
          </a:p>
          <a:p>
            <a:pPr>
              <a:lnSpc>
                <a:spcPct val="107000"/>
              </a:lnSpc>
              <a:spcAft>
                <a:spcPts val="800"/>
              </a:spcAft>
              <a:buNone/>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There was a need to unify the different beliefs about God, Jesus, the Holy Spirit, and salvation that had sprung up during the time that the church had been persecuted and was ‘underground’.  </a:t>
            </a:r>
          </a:p>
          <a:p>
            <a:pPr>
              <a:lnSpc>
                <a:spcPct val="107000"/>
              </a:lnSpc>
              <a:spcAft>
                <a:spcPts val="800"/>
              </a:spcAft>
              <a:buNone/>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Heresies had also sprung up and needed opposing and doctrine correcting.  </a:t>
            </a:r>
          </a:p>
          <a:p>
            <a:pPr>
              <a:lnSpc>
                <a:spcPct val="107000"/>
              </a:lnSpc>
              <a:spcAft>
                <a:spcPts val="800"/>
              </a:spcAft>
              <a:buNone/>
            </a:pP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400" b="1" dirty="0">
                <a:effectLst/>
                <a:latin typeface="Calibri" panose="020F0502020204030204" pitchFamily="34" charset="0"/>
                <a:ea typeface="Calibri" panose="020F0502020204030204" pitchFamily="34" charset="0"/>
                <a:cs typeface="Times New Roman" panose="02020603050405020304" pitchFamily="18" charset="0"/>
              </a:rPr>
              <a:t>Creeds were agreed statements of the faith drawn from the Bible.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E322E487-174A-B1A3-ADB7-F5F0999F7F6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51282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69D4A-853D-2F6B-4FB2-95DBAAFE5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81A2A-CF69-57A7-5946-BA753456F6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1FCAD-A3F6-4FF7-1CC6-CCF93F045B34}"/>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BB384D76-6AAA-3183-B971-A2031792257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44986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BF42E-8A87-35C1-AA1F-690E961E3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C6D576-5D21-B8E8-1CAE-451ED8EAD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25585-B781-2749-A5D5-CC1067648D62}"/>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C59E7AFC-B2A5-69C3-6336-68927C92BCD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60649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7AA0B-73BD-B355-D2EE-81265833D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30BC2-8E4E-343F-DCE6-888ED169C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5DC524-FDA0-A53F-0BD2-AB8E16FB825E}"/>
              </a:ext>
            </a:extLst>
          </p:cNvPr>
          <p:cNvSpPr>
            <a:spLocks noGrp="1"/>
          </p:cNvSpPr>
          <p:nvPr>
            <p:ph type="body" idx="1"/>
          </p:nvPr>
        </p:nvSpPr>
        <p:spPr/>
        <p:txBody>
          <a:bodyPr/>
          <a:lstStyle/>
          <a:p>
            <a:pPr>
              <a:lnSpc>
                <a:spcPct val="107000"/>
              </a:lnSpc>
              <a:spcAft>
                <a:spcPts val="800"/>
              </a:spcAft>
              <a:buNone/>
            </a:pPr>
            <a:endParaRPr lang="en-GB" sz="1400" b="1" dirty="0"/>
          </a:p>
        </p:txBody>
      </p:sp>
      <p:sp>
        <p:nvSpPr>
          <p:cNvPr id="4" name="Slide Number Placeholder 3">
            <a:extLst>
              <a:ext uri="{FF2B5EF4-FFF2-40B4-BE49-F238E27FC236}">
                <a16:creationId xmlns:a16="http://schemas.microsoft.com/office/drawing/2014/main" id="{2B29DB72-F5DB-8AB6-EE20-2C2C9A167F0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98625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9682268"/>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3.xml"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4.xml"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5.xml"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6.xml"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7.xml"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8.xml"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9.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20.xml"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21.xml"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22.xml"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23.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0000001-0001-4000-8000-000000000000}"/>
              </a:ext>
            </a:extLst>
          </p:cNvPr>
          <p:cNvSpPr>
            <a:spLocks noGrp="1"/>
          </p:cNvSpPr>
          <p:nvPr/>
        </p:nvSpPr>
        <p:spPr>
          <a:xfrm>
            <a:off x="207169" y="571500"/>
            <a:ext cx="7793831" cy="5536406"/>
          </a:xfrm>
          <a:prstGeom prst="rect">
            <a:avLst/>
          </a:prstGeom>
          <a:noFill/>
          <a:ln w="0">
            <a:noFill/>
          </a:ln>
        </p:spPr>
        <p:txBody>
          <a:bodyPr>
            <a:noAutofit/>
          </a:bodyPr>
          <a:lstStyle/>
          <a:p>
            <a:pPr>
              <a:defRPr sz="5250" b="0">
                <a:solidFill>
                  <a:srgbClr val="562C27"/>
                </a:solidFill>
                <a:latin typeface="Batang"/>
                <a:ea typeface="Batang"/>
                <a:cs typeface="Batang"/>
              </a:defRPr>
            </a:pPr>
            <a:r>
              <a:rPr sz="5250" b="1" dirty="0">
                <a:solidFill>
                  <a:srgbClr val="562C27"/>
                </a:solidFill>
                <a:latin typeface="Batang"/>
                <a:ea typeface="Batang"/>
                <a:cs typeface="Batang"/>
              </a:rPr>
              <a:t>BASIC</a:t>
            </a:r>
            <a:r>
              <a:rPr lang="en-GB" sz="5250" b="1" dirty="0">
                <a:solidFill>
                  <a:srgbClr val="562C27"/>
                </a:solidFill>
                <a:latin typeface="Batang"/>
                <a:ea typeface="Batang"/>
                <a:cs typeface="Batang"/>
              </a:rPr>
              <a:t>  </a:t>
            </a:r>
            <a:r>
              <a:rPr sz="5250" b="1" dirty="0">
                <a:solidFill>
                  <a:srgbClr val="562C27"/>
                </a:solidFill>
                <a:latin typeface="Batang"/>
                <a:ea typeface="Batang"/>
                <a:cs typeface="Batang"/>
              </a:rPr>
              <a:t>DISCIPLESHIP</a:t>
            </a:r>
            <a:endParaRPr lang="en-GB" sz="5250" b="1" dirty="0">
              <a:solidFill>
                <a:srgbClr val="562C27"/>
              </a:solidFill>
              <a:latin typeface="Batang"/>
              <a:ea typeface="Batang"/>
              <a:cs typeface="Batang"/>
            </a:endParaRPr>
          </a:p>
          <a:p>
            <a:pPr>
              <a:defRPr sz="5250" b="0">
                <a:solidFill>
                  <a:srgbClr val="562C27"/>
                </a:solidFill>
                <a:latin typeface="Batang"/>
                <a:ea typeface="Batang"/>
                <a:cs typeface="Batang"/>
              </a:defRPr>
            </a:pPr>
            <a:r>
              <a:rPr lang="en-GB" sz="3600" b="1" dirty="0">
                <a:solidFill>
                  <a:srgbClr val="562C27"/>
                </a:solidFill>
                <a:latin typeface="Batang"/>
                <a:ea typeface="Batang"/>
                <a:cs typeface="Batang"/>
              </a:rPr>
              <a:t>(A Programme in Twelve Parts)</a:t>
            </a:r>
          </a:p>
          <a:p>
            <a:pPr>
              <a:defRPr sz="5250" b="0">
                <a:solidFill>
                  <a:srgbClr val="562C27"/>
                </a:solidFill>
                <a:latin typeface="Batang"/>
                <a:ea typeface="Batang"/>
                <a:cs typeface="Batang"/>
              </a:defRPr>
            </a:pPr>
            <a:endParaRPr lang="en-GB" sz="3600" b="1" dirty="0">
              <a:solidFill>
                <a:srgbClr val="562C27"/>
              </a:solidFill>
              <a:latin typeface="Batang"/>
              <a:ea typeface="Batang"/>
              <a:cs typeface="Batang"/>
            </a:endParaRPr>
          </a:p>
          <a:p>
            <a:pPr>
              <a:defRPr sz="5250" b="0">
                <a:solidFill>
                  <a:srgbClr val="562C27"/>
                </a:solidFill>
                <a:latin typeface="Batang"/>
                <a:ea typeface="Batang"/>
                <a:cs typeface="Batang"/>
              </a:defRPr>
            </a:pPr>
            <a:r>
              <a:rPr lang="en-GB" sz="5250" b="1" dirty="0">
                <a:solidFill>
                  <a:schemeClr val="tx2">
                    <a:lumMod val="75000"/>
                    <a:lumOff val="25000"/>
                  </a:schemeClr>
                </a:solidFill>
                <a:latin typeface="Batang"/>
                <a:ea typeface="Batang"/>
                <a:cs typeface="Batang"/>
              </a:rPr>
              <a:t>“Introduction”</a:t>
            </a:r>
          </a:p>
          <a:p>
            <a:pPr>
              <a:defRPr sz="5250" b="0">
                <a:solidFill>
                  <a:srgbClr val="562C27"/>
                </a:solidFill>
                <a:latin typeface="Batang"/>
                <a:ea typeface="Batang"/>
                <a:cs typeface="Batang"/>
              </a:defRPr>
            </a:pPr>
            <a:r>
              <a:rPr lang="en-GB" sz="3600" b="1" dirty="0">
                <a:solidFill>
                  <a:srgbClr val="562C27"/>
                </a:solidFill>
                <a:latin typeface="Batang"/>
                <a:ea typeface="Batang"/>
                <a:cs typeface="Batang"/>
              </a:rPr>
              <a:t>	</a:t>
            </a:r>
          </a:p>
          <a:p>
            <a:pPr>
              <a:defRPr sz="5250" b="0">
                <a:solidFill>
                  <a:srgbClr val="562C27"/>
                </a:solidFill>
                <a:latin typeface="Batang"/>
                <a:ea typeface="Batang"/>
                <a:cs typeface="Batang"/>
              </a:defRPr>
            </a:pPr>
            <a:r>
              <a:rPr lang="en-GB" sz="3600" b="1" dirty="0">
                <a:solidFill>
                  <a:srgbClr val="562C27"/>
                </a:solidFill>
                <a:latin typeface="Batang"/>
                <a:ea typeface="Batang"/>
                <a:cs typeface="Batang"/>
              </a:rPr>
              <a:t>	</a:t>
            </a:r>
            <a:r>
              <a:rPr lang="en-GB" sz="3600" b="1" dirty="0">
                <a:solidFill>
                  <a:schemeClr val="tx2">
                    <a:lumMod val="75000"/>
                    <a:lumOff val="25000"/>
                  </a:schemeClr>
                </a:solidFill>
                <a:latin typeface="Batang"/>
                <a:ea typeface="Batang"/>
                <a:cs typeface="Batang"/>
              </a:rPr>
              <a:t>By Andy Acreman</a:t>
            </a:r>
          </a:p>
          <a:p>
            <a:pP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	Thurrock Christian Fellowship</a:t>
            </a:r>
          </a:p>
          <a:p>
            <a:pP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	18</a:t>
            </a:r>
            <a:r>
              <a:rPr lang="en-GB" sz="3600" b="1" baseline="30000" dirty="0">
                <a:solidFill>
                  <a:schemeClr val="tx2">
                    <a:lumMod val="75000"/>
                    <a:lumOff val="25000"/>
                  </a:schemeClr>
                </a:solidFill>
                <a:latin typeface="Batang"/>
                <a:ea typeface="Batang"/>
                <a:cs typeface="Batang"/>
              </a:rPr>
              <a:t>th</a:t>
            </a:r>
            <a:r>
              <a:rPr lang="en-GB" sz="3600" b="1" dirty="0">
                <a:solidFill>
                  <a:schemeClr val="tx2">
                    <a:lumMod val="75000"/>
                    <a:lumOff val="25000"/>
                  </a:schemeClr>
                </a:solidFill>
                <a:latin typeface="Batang"/>
                <a:ea typeface="Batang"/>
                <a:cs typeface="Batang"/>
              </a:rPr>
              <a:t> October 2026</a:t>
            </a:r>
            <a:endParaRPr sz="3600" b="1" dirty="0">
              <a:solidFill>
                <a:schemeClr val="tx2">
                  <a:lumMod val="75000"/>
                  <a:lumOff val="25000"/>
                </a:schemeClr>
              </a:solidFill>
              <a:latin typeface="Batang"/>
              <a:ea typeface="Batang"/>
              <a:cs typeface="Batang"/>
            </a:endParaRPr>
          </a:p>
        </p:txBody>
      </p:sp>
    </p:spTree>
    <p:extLst>
      <p:ext uri="{BB962C8B-B14F-4D97-AF65-F5344CB8AC3E}">
        <p14:creationId xmlns:p14="http://schemas.microsoft.com/office/powerpoint/2010/main" val="10000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64CE2392-3191-303E-C172-8252018108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270482-F619-9B5C-6C01-8F2990CE0119}"/>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2DAEB916-4030-3868-8232-07E8110EA003}"/>
              </a:ext>
            </a:extLst>
          </p:cNvPr>
          <p:cNvSpPr>
            <a:spLocks noGrp="1"/>
          </p:cNvSpPr>
          <p:nvPr/>
        </p:nvSpPr>
        <p:spPr>
          <a:xfrm>
            <a:off x="207169" y="69850"/>
            <a:ext cx="7668815" cy="119380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What’s The Point?</a:t>
            </a:r>
          </a:p>
        </p:txBody>
      </p:sp>
      <p:sp>
        <p:nvSpPr>
          <p:cNvPr id="4" name="TextBox 3">
            <a:extLst>
              <a:ext uri="{FF2B5EF4-FFF2-40B4-BE49-F238E27FC236}">
                <a16:creationId xmlns:a16="http://schemas.microsoft.com/office/drawing/2014/main" id="{18A6280F-1D3C-81DC-5A7C-5E71DF0FB66F}"/>
              </a:ext>
            </a:extLst>
          </p:cNvPr>
          <p:cNvSpPr txBox="1"/>
          <p:nvPr/>
        </p:nvSpPr>
        <p:spPr>
          <a:xfrm>
            <a:off x="332184" y="1327150"/>
            <a:ext cx="7543800" cy="5459636"/>
          </a:xfrm>
          <a:prstGeom prst="rect">
            <a:avLst/>
          </a:prstGeom>
          <a:noFill/>
        </p:spPr>
        <p:txBody>
          <a:bodyPr wrap="square" rtlCol="0">
            <a:spAutoFit/>
          </a:bodyPr>
          <a:lstStyle/>
          <a:p>
            <a:pPr marL="457200" indent="-457200">
              <a:buFont typeface="Arial" panose="020B0604020202020204" pitchFamily="34" charset="0"/>
              <a:buChar char="•"/>
            </a:pPr>
            <a:r>
              <a:rPr lang="en-GB" sz="2800" b="1" dirty="0">
                <a:solidFill>
                  <a:schemeClr val="tx2">
                    <a:lumMod val="75000"/>
                    <a:lumOff val="25000"/>
                  </a:schemeClr>
                </a:solidFill>
              </a:rPr>
              <a:t>Promises from God to TCF  </a:t>
            </a:r>
            <a:r>
              <a:rPr lang="en-GB" sz="2800" b="1" dirty="0">
                <a:solidFill>
                  <a:srgbClr val="FF0000"/>
                </a:solidFill>
              </a:rPr>
              <a:t>1,000</a:t>
            </a:r>
            <a:r>
              <a:rPr lang="en-GB" sz="2800" b="1" dirty="0">
                <a:solidFill>
                  <a:schemeClr val="tx2">
                    <a:lumMod val="75000"/>
                    <a:lumOff val="25000"/>
                  </a:schemeClr>
                </a:solidFill>
              </a:rPr>
              <a:t> (Isaiah 60:22)</a:t>
            </a:r>
          </a:p>
          <a:p>
            <a:pPr marL="457200" indent="-457200">
              <a:buFont typeface="Arial" panose="020B0604020202020204" pitchFamily="34" charset="0"/>
              <a:buChar char="•"/>
            </a:pPr>
            <a:r>
              <a:rPr lang="en-GB" sz="2800" b="1" i="1" dirty="0">
                <a:solidFill>
                  <a:schemeClr val="tx2">
                    <a:lumMod val="75000"/>
                    <a:lumOff val="25000"/>
                  </a:schemeClr>
                </a:solidFill>
              </a:rPr>
              <a:t>“Prepare the Nursery” </a:t>
            </a:r>
            <a:r>
              <a:rPr lang="en-GB" sz="2800" b="1" dirty="0">
                <a:solidFill>
                  <a:schemeClr val="tx2">
                    <a:lumMod val="75000"/>
                    <a:lumOff val="25000"/>
                  </a:schemeClr>
                </a:solidFill>
              </a:rPr>
              <a:t>– preparation </a:t>
            </a:r>
            <a:r>
              <a:rPr lang="en-GB" sz="2800" b="1" i="1" dirty="0">
                <a:solidFill>
                  <a:schemeClr val="tx2">
                    <a:lumMod val="75000"/>
                    <a:lumOff val="25000"/>
                  </a:schemeClr>
                </a:solidFill>
              </a:rPr>
              <a:t>and</a:t>
            </a:r>
            <a:r>
              <a:rPr lang="en-GB" sz="2800" b="1" dirty="0">
                <a:solidFill>
                  <a:schemeClr val="tx2">
                    <a:lumMod val="75000"/>
                    <a:lumOff val="25000"/>
                  </a:schemeClr>
                </a:solidFill>
              </a:rPr>
              <a:t> faith</a:t>
            </a:r>
          </a:p>
          <a:p>
            <a:pPr marL="457200" indent="-457200">
              <a:lnSpc>
                <a:spcPct val="107000"/>
              </a:lnSpc>
              <a:spcAft>
                <a:spcPts val="800"/>
              </a:spcAft>
              <a:buFont typeface="Arial" panose="020B0604020202020204" pitchFamily="34" charset="0"/>
              <a:buChar char="•"/>
            </a:pPr>
            <a:r>
              <a:rPr lang="en-GB" sz="2800" b="1" dirty="0">
                <a:solidFill>
                  <a:schemeClr val="tx2">
                    <a:lumMod val="75000"/>
                    <a:lumOff val="25000"/>
                  </a:schemeClr>
                </a:solidFill>
              </a:rPr>
              <a:t>Pass it on:  </a:t>
            </a:r>
            <a:r>
              <a:rPr lang="en-GB" sz="2600" b="1" i="1" dirty="0">
                <a:effectLst/>
                <a:latin typeface="Calibri" panose="020F0502020204030204" pitchFamily="34" charset="0"/>
                <a:ea typeface="Calibri" panose="020F0502020204030204" pitchFamily="34" charset="0"/>
                <a:cs typeface="Times New Roman" panose="02020603050405020304" pitchFamily="18" charset="0"/>
              </a:rPr>
              <a:t>2 Timothy 2:2 NLT.  “</a:t>
            </a:r>
            <a:r>
              <a:rPr lang="en-GB" sz="26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You</a:t>
            </a:r>
            <a:r>
              <a:rPr lang="en-GB" sz="2600" b="1" i="1" dirty="0">
                <a:effectLst/>
                <a:latin typeface="Calibri" panose="020F0502020204030204" pitchFamily="34" charset="0"/>
                <a:ea typeface="Calibri" panose="020F0502020204030204" pitchFamily="34" charset="0"/>
                <a:cs typeface="Times New Roman" panose="02020603050405020304" pitchFamily="18" charset="0"/>
              </a:rPr>
              <a:t> have heard </a:t>
            </a:r>
            <a:r>
              <a:rPr lang="en-GB" sz="26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me</a:t>
            </a:r>
            <a:r>
              <a:rPr lang="en-GB" sz="2600" b="1" i="1" dirty="0">
                <a:effectLst/>
                <a:latin typeface="Calibri" panose="020F0502020204030204" pitchFamily="34" charset="0"/>
                <a:ea typeface="Calibri" panose="020F0502020204030204" pitchFamily="34" charset="0"/>
                <a:cs typeface="Times New Roman" panose="02020603050405020304" pitchFamily="18" charset="0"/>
              </a:rPr>
              <a:t> teach things that have been confirmed by many reliable witnesses.  Now teach these truths to </a:t>
            </a:r>
            <a:r>
              <a:rPr lang="en-GB" sz="26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other trustworthy people </a:t>
            </a:r>
            <a:r>
              <a:rPr lang="en-GB" sz="2600" b="1" i="1" dirty="0">
                <a:effectLst/>
                <a:latin typeface="Calibri" panose="020F0502020204030204" pitchFamily="34" charset="0"/>
                <a:ea typeface="Calibri" panose="020F0502020204030204" pitchFamily="34" charset="0"/>
                <a:cs typeface="Times New Roman" panose="02020603050405020304" pitchFamily="18" charset="0"/>
              </a:rPr>
              <a:t>who will be able to pass them on to </a:t>
            </a:r>
            <a:r>
              <a:rPr lang="en-GB" sz="2600" b="1" i="1"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others</a:t>
            </a:r>
            <a:r>
              <a:rPr lang="en-GB" sz="2600" b="1" i="1" dirty="0">
                <a:effectLst/>
                <a:latin typeface="Calibri" panose="020F0502020204030204" pitchFamily="34" charset="0"/>
                <a:ea typeface="Calibri" panose="020F0502020204030204" pitchFamily="34" charset="0"/>
                <a:cs typeface="Times New Roman" panose="02020603050405020304" pitchFamily="18" charset="0"/>
              </a:rPr>
              <a:t>”.     </a:t>
            </a:r>
            <a:r>
              <a:rPr lang="en-GB" sz="2600" b="1" dirty="0">
                <a:solidFill>
                  <a:schemeClr val="tx2">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(Four generations!)</a:t>
            </a:r>
            <a:endParaRPr lang="en-GB" sz="2600" b="1"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Arial" panose="020B0604020202020204" pitchFamily="34" charset="0"/>
              <a:buChar char="•"/>
            </a:pPr>
            <a:r>
              <a:rPr lang="en-GB" sz="2800" b="1" dirty="0">
                <a:solidFill>
                  <a:schemeClr val="tx2">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Two-fold aim of this series:</a:t>
            </a:r>
          </a:p>
          <a:p>
            <a:pPr marL="914400" lvl="1" indent="-457200">
              <a:lnSpc>
                <a:spcPct val="107000"/>
              </a:lnSpc>
              <a:spcAft>
                <a:spcPts val="800"/>
              </a:spcAft>
              <a:buFont typeface="+mj-lt"/>
              <a:buAutoNum type="arabicPeriod"/>
            </a:pPr>
            <a:r>
              <a:rPr lang="en-GB" sz="2400" b="1" dirty="0">
                <a:solidFill>
                  <a:schemeClr val="tx2">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To give our existing TCF members confidence in understanding the basics of our faith; and</a:t>
            </a:r>
          </a:p>
          <a:p>
            <a:pPr marL="914400" lvl="1" indent="-457200">
              <a:lnSpc>
                <a:spcPct val="107000"/>
              </a:lnSpc>
              <a:spcAft>
                <a:spcPts val="800"/>
              </a:spcAft>
              <a:buFont typeface="+mj-lt"/>
              <a:buAutoNum type="arabicPeriod"/>
            </a:pPr>
            <a:r>
              <a:rPr lang="en-GB" sz="2400" b="1" dirty="0">
                <a:solidFill>
                  <a:schemeClr val="tx2">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To give them the materials to then teach new believers these same basics.</a:t>
            </a:r>
            <a:endParaRPr lang="en-GB" dirty="0"/>
          </a:p>
        </p:txBody>
      </p:sp>
    </p:spTree>
    <p:extLst>
      <p:ext uri="{BB962C8B-B14F-4D97-AF65-F5344CB8AC3E}">
        <p14:creationId xmlns:p14="http://schemas.microsoft.com/office/powerpoint/2010/main" val="227842449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2D92F9B8-171A-AFB5-AF61-9D9E3F5A9A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4B0869-A1CF-6D6E-85EC-140FE376A44E}"/>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9F094BE-CBA0-84C6-9CA1-820D119E79FA}"/>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Which Topics to Cover?</a:t>
            </a:r>
          </a:p>
        </p:txBody>
      </p:sp>
      <p:sp>
        <p:nvSpPr>
          <p:cNvPr id="4" name="TextBox 3">
            <a:extLst>
              <a:ext uri="{FF2B5EF4-FFF2-40B4-BE49-F238E27FC236}">
                <a16:creationId xmlns:a16="http://schemas.microsoft.com/office/drawing/2014/main" id="{E1FA0779-D382-682A-B5E7-DA62950750DB}"/>
              </a:ext>
            </a:extLst>
          </p:cNvPr>
          <p:cNvSpPr txBox="1"/>
          <p:nvPr/>
        </p:nvSpPr>
        <p:spPr>
          <a:xfrm>
            <a:off x="332184" y="1276350"/>
            <a:ext cx="7543800" cy="4885312"/>
          </a:xfrm>
          <a:prstGeom prst="rect">
            <a:avLst/>
          </a:prstGeom>
          <a:noFill/>
        </p:spPr>
        <p:txBody>
          <a:bodyPr wrap="square" rtlCol="0">
            <a:spAutoFit/>
          </a:bodyPr>
          <a:lstStyle/>
          <a:p>
            <a:pPr>
              <a:lnSpc>
                <a:spcPct val="107000"/>
              </a:lnSpc>
              <a:spcAft>
                <a:spcPts val="800"/>
              </a:spcAft>
              <a:buNone/>
            </a:pPr>
            <a:r>
              <a:rPr lang="en-GB" sz="2600" b="1" i="1" dirty="0">
                <a:latin typeface="Calibri" panose="020F0502020204030204" pitchFamily="34" charset="0"/>
                <a:ea typeface="Calibri" panose="020F0502020204030204" pitchFamily="34" charset="0"/>
                <a:cs typeface="Times New Roman" panose="02020603050405020304" pitchFamily="18" charset="0"/>
              </a:rPr>
              <a:t>Acts 2:38-47 NIV.  </a:t>
            </a:r>
          </a:p>
          <a:p>
            <a:pPr>
              <a:lnSpc>
                <a:spcPct val="107000"/>
              </a:lnSpc>
              <a:spcAft>
                <a:spcPts val="800"/>
              </a:spcAft>
              <a:buNone/>
            </a:pPr>
            <a:r>
              <a:rPr lang="en-GB" sz="2600" b="1" i="1" dirty="0">
                <a:latin typeface="Calibri" panose="020F0502020204030204" pitchFamily="34" charset="0"/>
                <a:ea typeface="Calibri" panose="020F0502020204030204" pitchFamily="34" charset="0"/>
                <a:cs typeface="Times New Roman" panose="02020603050405020304" pitchFamily="18" charset="0"/>
              </a:rPr>
              <a:t>Peter replied, “</a:t>
            </a:r>
            <a:r>
              <a:rPr lang="en-GB" sz="2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Repent</a:t>
            </a:r>
            <a:r>
              <a:rPr lang="en-GB" sz="2600" b="1" i="1" dirty="0">
                <a:latin typeface="Calibri" panose="020F0502020204030204" pitchFamily="34" charset="0"/>
                <a:ea typeface="Calibri" panose="020F0502020204030204" pitchFamily="34" charset="0"/>
                <a:cs typeface="Times New Roman" panose="02020603050405020304" pitchFamily="18" charset="0"/>
              </a:rPr>
              <a:t> and </a:t>
            </a:r>
            <a:r>
              <a:rPr lang="en-GB" sz="2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be baptized</a:t>
            </a:r>
            <a:r>
              <a:rPr lang="en-GB" sz="2600" b="1" i="1" dirty="0">
                <a:latin typeface="Calibri" panose="020F0502020204030204" pitchFamily="34" charset="0"/>
                <a:ea typeface="Calibri" panose="020F0502020204030204" pitchFamily="34" charset="0"/>
                <a:cs typeface="Times New Roman" panose="02020603050405020304" pitchFamily="18" charset="0"/>
              </a:rPr>
              <a:t>, every one of you, in the name of Jesus Christ for the forgiveness of your sins.  And you will receive </a:t>
            </a:r>
            <a:r>
              <a:rPr lang="en-GB" sz="2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the gift of the Holy Spirit</a:t>
            </a:r>
            <a:r>
              <a:rPr lang="en-GB" sz="2600" b="1" i="1" dirty="0">
                <a:latin typeface="Calibri" panose="020F0502020204030204" pitchFamily="34" charset="0"/>
                <a:ea typeface="Calibri" panose="020F0502020204030204" pitchFamily="34" charset="0"/>
                <a:cs typeface="Times New Roman" panose="02020603050405020304" pitchFamily="18" charset="0"/>
              </a:rPr>
              <a:t>.  </a:t>
            </a:r>
            <a:r>
              <a:rPr lang="en-GB" sz="2600" b="1" i="1" baseline="30000" dirty="0">
                <a:latin typeface="Calibri" panose="020F0502020204030204" pitchFamily="34" charset="0"/>
                <a:ea typeface="Calibri" panose="020F0502020204030204" pitchFamily="34" charset="0"/>
                <a:cs typeface="Times New Roman" panose="02020603050405020304" pitchFamily="18" charset="0"/>
              </a:rPr>
              <a:t>39</a:t>
            </a:r>
            <a:r>
              <a:rPr lang="en-GB" sz="2600" b="1" i="1" dirty="0">
                <a:latin typeface="Calibri" panose="020F0502020204030204" pitchFamily="34" charset="0"/>
                <a:ea typeface="Calibri" panose="020F0502020204030204" pitchFamily="34" charset="0"/>
                <a:cs typeface="Times New Roman" panose="02020603050405020304" pitchFamily="18" charset="0"/>
              </a:rPr>
              <a:t> The promise is for you and your children and for all who are far off—for all whom the Lord our God will call.”  </a:t>
            </a:r>
            <a:r>
              <a:rPr lang="en-GB" sz="2600" b="1" i="1" baseline="30000" dirty="0">
                <a:latin typeface="Calibri" panose="020F0502020204030204" pitchFamily="34" charset="0"/>
                <a:ea typeface="Calibri" panose="020F0502020204030204" pitchFamily="34" charset="0"/>
                <a:cs typeface="Times New Roman" panose="02020603050405020304" pitchFamily="18" charset="0"/>
              </a:rPr>
              <a:t>40</a:t>
            </a:r>
            <a:r>
              <a:rPr lang="en-GB" sz="2600" b="1" i="1" dirty="0">
                <a:latin typeface="Calibri" panose="020F0502020204030204" pitchFamily="34" charset="0"/>
                <a:ea typeface="Calibri" panose="020F0502020204030204" pitchFamily="34" charset="0"/>
                <a:cs typeface="Times New Roman" panose="02020603050405020304" pitchFamily="18" charset="0"/>
              </a:rPr>
              <a:t> With many other words he warned them; and he pleaded with them, “Save yourselves from this corrupt generation.”  </a:t>
            </a:r>
            <a:r>
              <a:rPr lang="en-GB" sz="2600" b="1" i="1" baseline="30000" dirty="0">
                <a:latin typeface="Calibri" panose="020F0502020204030204" pitchFamily="34" charset="0"/>
                <a:ea typeface="Calibri" panose="020F0502020204030204" pitchFamily="34" charset="0"/>
                <a:cs typeface="Times New Roman" panose="02020603050405020304" pitchFamily="18" charset="0"/>
              </a:rPr>
              <a:t>41</a:t>
            </a:r>
            <a:r>
              <a:rPr lang="en-GB" sz="2600" b="1" i="1" dirty="0">
                <a:latin typeface="Calibri" panose="020F0502020204030204" pitchFamily="34" charset="0"/>
                <a:ea typeface="Calibri" panose="020F0502020204030204" pitchFamily="34" charset="0"/>
                <a:cs typeface="Times New Roman" panose="02020603050405020304" pitchFamily="18" charset="0"/>
              </a:rPr>
              <a:t> Those who </a:t>
            </a:r>
            <a:r>
              <a:rPr lang="en-GB" sz="2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accepted his message</a:t>
            </a:r>
            <a:r>
              <a:rPr lang="en-GB" sz="2600" b="1" i="1" dirty="0">
                <a:latin typeface="Calibri" panose="020F0502020204030204" pitchFamily="34" charset="0"/>
                <a:ea typeface="Calibri" panose="020F0502020204030204" pitchFamily="34" charset="0"/>
                <a:cs typeface="Times New Roman" panose="02020603050405020304" pitchFamily="18" charset="0"/>
              </a:rPr>
              <a:t> were baptized, and about three thousand were added to their number that day.</a:t>
            </a:r>
            <a:endParaRPr lang="en-GB" sz="26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023744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ADF2959C-1CBC-576E-2608-F5588AA3D2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409574-BA6C-C92C-D34B-B030D3A9139E}"/>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51C93DB-8E88-7215-4645-C2098A8D50B1}"/>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Which Topics to Cover?</a:t>
            </a:r>
          </a:p>
        </p:txBody>
      </p:sp>
      <p:sp>
        <p:nvSpPr>
          <p:cNvPr id="4" name="TextBox 3">
            <a:extLst>
              <a:ext uri="{FF2B5EF4-FFF2-40B4-BE49-F238E27FC236}">
                <a16:creationId xmlns:a16="http://schemas.microsoft.com/office/drawing/2014/main" id="{3FE9F1C3-CEA9-2D29-F6A2-7D49C3B9A511}"/>
              </a:ext>
            </a:extLst>
          </p:cNvPr>
          <p:cNvSpPr txBox="1"/>
          <p:nvPr/>
        </p:nvSpPr>
        <p:spPr>
          <a:xfrm>
            <a:off x="332184" y="1276350"/>
            <a:ext cx="7543800" cy="5670463"/>
          </a:xfrm>
          <a:prstGeom prst="rect">
            <a:avLst/>
          </a:prstGeom>
          <a:noFill/>
        </p:spPr>
        <p:txBody>
          <a:bodyPr wrap="square" rtlCol="0">
            <a:spAutoFit/>
          </a:bodyPr>
          <a:lstStyle/>
          <a:p>
            <a:pPr>
              <a:lnSpc>
                <a:spcPct val="107000"/>
              </a:lnSpc>
              <a:spcAft>
                <a:spcPts val="800"/>
              </a:spcAft>
              <a:buNone/>
            </a:pPr>
            <a:r>
              <a:rPr lang="en-GB" sz="2600" b="1" i="1"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42</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They devoted themselves to the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apostles’ teaching</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and to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fellowship</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to the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breaking of bread</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and to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prayer</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GB" sz="2600" b="1" i="1"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43</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Everyone was filled with awe at the many wonders and signs performed by the apostles.  </a:t>
            </a:r>
            <a:r>
              <a:rPr lang="en-GB" sz="2600" b="1" i="1"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44</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the believers were together and had everything in common.  </a:t>
            </a:r>
            <a:r>
              <a:rPr lang="en-GB" sz="2600" b="1" i="1"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45</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They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sold property and possessions to give to anyone who had need</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GB" sz="2600" b="1" i="1"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46</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Every day they continued to meet together in the temple courts.  They broke bread in their homes and ate together with glad and sincere hearts, </a:t>
            </a:r>
            <a:r>
              <a:rPr lang="en-GB" sz="2600" b="1" i="1"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47</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praising God</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and enjoying the favour of all the people.  And </a:t>
            </a:r>
            <a:r>
              <a:rPr lang="en-GB" sz="2600" b="1" i="1" dirty="0">
                <a:solidFill>
                  <a:srgbClr val="00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the Lord added to their number daily</a:t>
            </a:r>
            <a:r>
              <a:rPr lang="en-GB" sz="26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those who were being saved</a:t>
            </a:r>
            <a:r>
              <a:rPr lang="en-GB" sz="28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GB" sz="28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993238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880E12F8-D6A2-9D71-8C7B-C656F106CD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40FECB-D349-D800-F83C-D34BF200159E}"/>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E015DB21-0843-4F12-F5BC-C45045668652}"/>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Which Topics to Cover?</a:t>
            </a:r>
          </a:p>
        </p:txBody>
      </p:sp>
      <p:sp>
        <p:nvSpPr>
          <p:cNvPr id="4" name="TextBox 3">
            <a:extLst>
              <a:ext uri="{FF2B5EF4-FFF2-40B4-BE49-F238E27FC236}">
                <a16:creationId xmlns:a16="http://schemas.microsoft.com/office/drawing/2014/main" id="{D73FC5F9-15C0-8B75-9ECF-EEB7823B6327}"/>
              </a:ext>
            </a:extLst>
          </p:cNvPr>
          <p:cNvSpPr txBox="1"/>
          <p:nvPr/>
        </p:nvSpPr>
        <p:spPr>
          <a:xfrm>
            <a:off x="332184" y="1422400"/>
            <a:ext cx="7543800" cy="4273029"/>
          </a:xfrm>
          <a:prstGeom prst="rect">
            <a:avLst/>
          </a:prstGeom>
          <a:noFill/>
        </p:spPr>
        <p:txBody>
          <a:bodyPr wrap="square" rtlCol="0">
            <a:spAutoFit/>
          </a:bodyPr>
          <a:lstStyle/>
          <a:p>
            <a:pPr>
              <a:lnSpc>
                <a:spcPct val="107000"/>
              </a:lnSpc>
              <a:spcAft>
                <a:spcPts val="800"/>
              </a:spcAft>
            </a:pPr>
            <a:r>
              <a:rPr lang="en-GB" sz="2800" b="1" dirty="0">
                <a:latin typeface="Calibri" panose="020F0502020204030204" pitchFamily="34" charset="0"/>
                <a:ea typeface="Calibri" panose="020F0502020204030204" pitchFamily="34" charset="0"/>
                <a:cs typeface="Times New Roman" panose="02020603050405020304" pitchFamily="18" charset="0"/>
              </a:rPr>
              <a:t>0.   Series Introduction / Prior Knowledge of God</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Repent and Believe</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Baptism in Water</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The Gift of the Holy Spirit / Baptism in the Holy Spirit</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The Apostles’ Teaching (The Bible)</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Fellowship (meeting together as the Body of Christ, incl. exercising spiritual gifts)</a:t>
            </a:r>
          </a:p>
        </p:txBody>
      </p:sp>
    </p:spTree>
    <p:extLst>
      <p:ext uri="{BB962C8B-B14F-4D97-AF65-F5344CB8AC3E}">
        <p14:creationId xmlns:p14="http://schemas.microsoft.com/office/powerpoint/2010/main" val="47228202"/>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56729FA8-6AEC-9F05-D185-8936DD3B005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94498D-C055-8D74-2C0E-2AE9830AE883}"/>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0A454572-B449-2EBE-B089-DC3465896319}"/>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Which Topics to Cover?</a:t>
            </a:r>
          </a:p>
        </p:txBody>
      </p:sp>
      <p:sp>
        <p:nvSpPr>
          <p:cNvPr id="4" name="TextBox 3">
            <a:extLst>
              <a:ext uri="{FF2B5EF4-FFF2-40B4-BE49-F238E27FC236}">
                <a16:creationId xmlns:a16="http://schemas.microsoft.com/office/drawing/2014/main" id="{34D8FC7F-F1A8-221B-9934-ECE8D814DE92}"/>
              </a:ext>
            </a:extLst>
          </p:cNvPr>
          <p:cNvSpPr txBox="1"/>
          <p:nvPr/>
        </p:nvSpPr>
        <p:spPr>
          <a:xfrm>
            <a:off x="332184" y="1422400"/>
            <a:ext cx="7543800" cy="5195077"/>
          </a:xfrm>
          <a:prstGeom prst="rect">
            <a:avLst/>
          </a:prstGeom>
          <a:noFill/>
        </p:spPr>
        <p:txBody>
          <a:bodyPr wrap="square" rtlCol="0">
            <a:spAutoFit/>
          </a:bodyPr>
          <a:lstStyle/>
          <a:p>
            <a:pPr marL="514350" indent="-514350">
              <a:lnSpc>
                <a:spcPct val="107000"/>
              </a:lnSpc>
              <a:spcAft>
                <a:spcPts val="800"/>
              </a:spcAft>
              <a:buFont typeface="+mj-lt"/>
              <a:buAutoNum type="arabicPeriod" startAt="6"/>
            </a:pPr>
            <a:r>
              <a:rPr lang="en-GB" sz="2800" b="1" dirty="0">
                <a:latin typeface="Calibri" panose="020F0502020204030204" pitchFamily="34" charset="0"/>
                <a:ea typeface="Calibri" panose="020F0502020204030204" pitchFamily="34" charset="0"/>
                <a:cs typeface="Times New Roman" panose="02020603050405020304" pitchFamily="18" charset="0"/>
              </a:rPr>
              <a:t>The Breaking of Bread (also known as ‘Communion’ - together and daily at home)</a:t>
            </a:r>
          </a:p>
          <a:p>
            <a:pPr marL="514350" indent="-514350">
              <a:lnSpc>
                <a:spcPct val="107000"/>
              </a:lnSpc>
              <a:spcAft>
                <a:spcPts val="800"/>
              </a:spcAft>
              <a:buFont typeface="+mj-lt"/>
              <a:buAutoNum type="arabicPeriod" startAt="6"/>
            </a:pPr>
            <a:r>
              <a:rPr lang="en-GB" sz="2800" b="1" dirty="0">
                <a:latin typeface="Calibri" panose="020F0502020204030204" pitchFamily="34" charset="0"/>
                <a:ea typeface="Calibri" panose="020F0502020204030204" pitchFamily="34" charset="0"/>
                <a:cs typeface="Times New Roman" panose="02020603050405020304" pitchFamily="18" charset="0"/>
              </a:rPr>
              <a:t>Prayer and Worship (incl. Fasting and Praying in Tongues)</a:t>
            </a:r>
          </a:p>
          <a:p>
            <a:pPr marL="514350" indent="-514350">
              <a:lnSpc>
                <a:spcPct val="107000"/>
              </a:lnSpc>
              <a:spcAft>
                <a:spcPts val="800"/>
              </a:spcAft>
              <a:buFont typeface="+mj-lt"/>
              <a:buAutoNum type="arabicPeriod" startAt="6"/>
            </a:pPr>
            <a:r>
              <a:rPr lang="en-GB" sz="2800" b="1" dirty="0">
                <a:latin typeface="Calibri" panose="020F0502020204030204" pitchFamily="34" charset="0"/>
                <a:ea typeface="Calibri" panose="020F0502020204030204" pitchFamily="34" charset="0"/>
                <a:cs typeface="Times New Roman" panose="02020603050405020304" pitchFamily="18" charset="0"/>
              </a:rPr>
              <a:t>Generous Financial Giving to the Church</a:t>
            </a:r>
          </a:p>
          <a:p>
            <a:pPr marL="514350" indent="-514350">
              <a:lnSpc>
                <a:spcPct val="107000"/>
              </a:lnSpc>
              <a:spcAft>
                <a:spcPts val="800"/>
              </a:spcAft>
              <a:buFont typeface="+mj-lt"/>
              <a:buAutoNum type="arabicPeriod" startAt="6"/>
            </a:pPr>
            <a:r>
              <a:rPr lang="en-GB" sz="2800" b="1" dirty="0">
                <a:latin typeface="Calibri" panose="020F0502020204030204" pitchFamily="34" charset="0"/>
                <a:ea typeface="Calibri" panose="020F0502020204030204" pitchFamily="34" charset="0"/>
                <a:cs typeface="Times New Roman" panose="02020603050405020304" pitchFamily="18" charset="0"/>
              </a:rPr>
              <a:t>Spreading the Good News about Jesus</a:t>
            </a:r>
          </a:p>
          <a:p>
            <a:pPr marL="514350" indent="-514350">
              <a:lnSpc>
                <a:spcPct val="107000"/>
              </a:lnSpc>
              <a:spcAft>
                <a:spcPts val="800"/>
              </a:spcAft>
              <a:buFont typeface="+mj-lt"/>
              <a:buAutoNum type="arabicPeriod" startAt="6"/>
            </a:pPr>
            <a:r>
              <a:rPr lang="en-GB" sz="2800" b="1" dirty="0">
                <a:latin typeface="Calibri" panose="020F0502020204030204" pitchFamily="34" charset="0"/>
                <a:ea typeface="Calibri" panose="020F0502020204030204" pitchFamily="34" charset="0"/>
                <a:cs typeface="Times New Roman" panose="02020603050405020304" pitchFamily="18" charset="0"/>
              </a:rPr>
              <a:t>Becoming like Jesus (the fruit of the Holy Spirit within us)</a:t>
            </a:r>
          </a:p>
          <a:p>
            <a:pPr marL="514350" indent="-514350">
              <a:lnSpc>
                <a:spcPct val="107000"/>
              </a:lnSpc>
              <a:spcAft>
                <a:spcPts val="800"/>
              </a:spcAft>
              <a:buFont typeface="+mj-lt"/>
              <a:buAutoNum type="arabicPeriod" startAt="6"/>
            </a:pPr>
            <a:r>
              <a:rPr lang="en-GB" sz="2800" b="1" dirty="0">
                <a:latin typeface="Calibri" panose="020F0502020204030204" pitchFamily="34" charset="0"/>
                <a:ea typeface="Calibri" panose="020F0502020204030204" pitchFamily="34" charset="0"/>
                <a:cs typeface="Times New Roman" panose="02020603050405020304" pitchFamily="18" charset="0"/>
              </a:rPr>
              <a:t>The Return of Jesus and the End of the World (as we know it)</a:t>
            </a:r>
          </a:p>
        </p:txBody>
      </p:sp>
    </p:spTree>
    <p:extLst>
      <p:ext uri="{BB962C8B-B14F-4D97-AF65-F5344CB8AC3E}">
        <p14:creationId xmlns:p14="http://schemas.microsoft.com/office/powerpoint/2010/main" val="47383072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3FD9F72F-221E-172F-CF20-4EFEA25119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5FE3DD0-099D-320D-FCA0-012E0F5BC2F7}"/>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35726CE3-7763-1326-D208-3C840D6ABB18}"/>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A Typical Sunday (except today!)</a:t>
            </a:r>
          </a:p>
        </p:txBody>
      </p:sp>
      <p:sp>
        <p:nvSpPr>
          <p:cNvPr id="4" name="TextBox 3">
            <a:extLst>
              <a:ext uri="{FF2B5EF4-FFF2-40B4-BE49-F238E27FC236}">
                <a16:creationId xmlns:a16="http://schemas.microsoft.com/office/drawing/2014/main" id="{9204D019-5985-DE4A-D7CB-63119219A548}"/>
              </a:ext>
            </a:extLst>
          </p:cNvPr>
          <p:cNvSpPr txBox="1"/>
          <p:nvPr/>
        </p:nvSpPr>
        <p:spPr>
          <a:xfrm>
            <a:off x="332184" y="1422400"/>
            <a:ext cx="7543800" cy="4836645"/>
          </a:xfrm>
          <a:prstGeom prst="rect">
            <a:avLst/>
          </a:prstGeom>
          <a:noFill/>
        </p:spPr>
        <p:txBody>
          <a:bodyPr wrap="square" rtlCol="0">
            <a:spAutoFit/>
          </a:bodyPr>
          <a:lstStyle/>
          <a:p>
            <a:pPr marL="514350" indent="-514350">
              <a:lnSpc>
                <a:spcPct val="107000"/>
              </a:lnSpc>
              <a:spcAft>
                <a:spcPts val="8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Various people each teach a simple topic</a:t>
            </a:r>
          </a:p>
          <a:p>
            <a:pPr marL="514350" indent="-514350">
              <a:lnSpc>
                <a:spcPct val="107000"/>
              </a:lnSpc>
              <a:spcAft>
                <a:spcPts val="8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Teach 15 minutes on a key biblical doctrine</a:t>
            </a:r>
          </a:p>
          <a:p>
            <a:pPr marL="514350" indent="-514350">
              <a:lnSpc>
                <a:spcPct val="107000"/>
              </a:lnSpc>
              <a:spcAft>
                <a:spcPts val="8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Ask and anticipate questions</a:t>
            </a:r>
          </a:p>
          <a:p>
            <a:pPr marL="514350" indent="-514350">
              <a:lnSpc>
                <a:spcPct val="107000"/>
              </a:lnSpc>
              <a:spcAft>
                <a:spcPts val="8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Actions to be taken (suggested)</a:t>
            </a:r>
          </a:p>
          <a:p>
            <a:pPr marL="514350" indent="-514350">
              <a:lnSpc>
                <a:spcPct val="107000"/>
              </a:lnSpc>
              <a:spcAft>
                <a:spcPts val="8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A Prayer (written down in advance)</a:t>
            </a:r>
          </a:p>
          <a:p>
            <a:pPr marL="514350" indent="-514350">
              <a:lnSpc>
                <a:spcPct val="107000"/>
              </a:lnSpc>
              <a:spcAft>
                <a:spcPts val="8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The notes from all the above will form part of a Discipleship Pack to be used in the future by mentor and disciple.</a:t>
            </a:r>
          </a:p>
          <a:p>
            <a:pPr marL="514350" indent="-514350">
              <a:lnSpc>
                <a:spcPct val="107000"/>
              </a:lnSpc>
              <a:spcAft>
                <a:spcPts val="8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239979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BE00AB2B-CBCE-1703-CF81-21F6B7743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CE320ED-3784-7B45-2336-968E9DCC0B64}"/>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4F1A0CD4-8615-CCF9-F051-D53E2BCC9B4D}"/>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Prior Knowledge of God</a:t>
            </a:r>
          </a:p>
        </p:txBody>
      </p:sp>
      <p:sp>
        <p:nvSpPr>
          <p:cNvPr id="4" name="TextBox 3">
            <a:extLst>
              <a:ext uri="{FF2B5EF4-FFF2-40B4-BE49-F238E27FC236}">
                <a16:creationId xmlns:a16="http://schemas.microsoft.com/office/drawing/2014/main" id="{243C00F4-078E-21A2-1BDD-746C28CF66D4}"/>
              </a:ext>
            </a:extLst>
          </p:cNvPr>
          <p:cNvSpPr txBox="1"/>
          <p:nvPr/>
        </p:nvSpPr>
        <p:spPr>
          <a:xfrm>
            <a:off x="332184" y="1270000"/>
            <a:ext cx="7543800" cy="5400261"/>
          </a:xfrm>
          <a:prstGeom prst="rect">
            <a:avLst/>
          </a:prstGeom>
          <a:noFill/>
        </p:spPr>
        <p:txBody>
          <a:bodyPr wrap="square" rtlCol="0">
            <a:spAutoFit/>
          </a:bodyPr>
          <a:lstStyle/>
          <a:p>
            <a:pPr>
              <a:lnSpc>
                <a:spcPct val="107000"/>
              </a:lnSpc>
              <a:spcAft>
                <a:spcPts val="800"/>
              </a:spcAft>
            </a:pPr>
            <a:r>
              <a:rPr lang="en-GB" sz="28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“Everyone considering becoming a Christian is given an understanding of the following truths:  ”</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Who God is</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Who Jesus Christ is</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Why His death and resurrection matter</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What sin is</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Why salvation is necessary</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Why Christ alone is the Saviour</a:t>
            </a:r>
          </a:p>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Christianity is a </a:t>
            </a:r>
            <a:r>
              <a:rPr lang="en-GB" sz="2800" b="1" i="1" dirty="0">
                <a:latin typeface="Calibri" panose="020F0502020204030204" pitchFamily="34" charset="0"/>
                <a:ea typeface="Calibri" panose="020F0502020204030204" pitchFamily="34" charset="0"/>
                <a:cs typeface="Times New Roman" panose="02020603050405020304" pitchFamily="18" charset="0"/>
              </a:rPr>
              <a:t>revealed truth </a:t>
            </a:r>
            <a:r>
              <a:rPr lang="en-GB" sz="2800" b="1" dirty="0">
                <a:latin typeface="Calibri" panose="020F0502020204030204" pitchFamily="34" charset="0"/>
                <a:ea typeface="Calibri" panose="020F0502020204030204" pitchFamily="34" charset="0"/>
                <a:cs typeface="Times New Roman" panose="02020603050405020304" pitchFamily="18" charset="0"/>
              </a:rPr>
              <a:t>about God and His saving work in </a:t>
            </a:r>
            <a:r>
              <a:rPr lang="en-GB" sz="2800" b="1" i="1" dirty="0">
                <a:latin typeface="Calibri" panose="020F0502020204030204" pitchFamily="34" charset="0"/>
                <a:ea typeface="Calibri" panose="020F0502020204030204" pitchFamily="34" charset="0"/>
                <a:cs typeface="Times New Roman" panose="02020603050405020304" pitchFamily="18" charset="0"/>
              </a:rPr>
              <a:t>history</a:t>
            </a:r>
          </a:p>
        </p:txBody>
      </p:sp>
    </p:spTree>
    <p:extLst>
      <p:ext uri="{BB962C8B-B14F-4D97-AF65-F5344CB8AC3E}">
        <p14:creationId xmlns:p14="http://schemas.microsoft.com/office/powerpoint/2010/main" val="352384235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2731131B-A498-50D2-7266-BFF240966F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35B72D-085D-8F44-6655-8690270B2469}"/>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7308FD45-02B3-2CF8-2045-35B3A96DA0C1}"/>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Finding Out About God</a:t>
            </a:r>
          </a:p>
        </p:txBody>
      </p:sp>
      <p:sp>
        <p:nvSpPr>
          <p:cNvPr id="4" name="TextBox 3">
            <a:extLst>
              <a:ext uri="{FF2B5EF4-FFF2-40B4-BE49-F238E27FC236}">
                <a16:creationId xmlns:a16="http://schemas.microsoft.com/office/drawing/2014/main" id="{E11135CF-8D34-B7A0-EE50-21DF3210BC3E}"/>
              </a:ext>
            </a:extLst>
          </p:cNvPr>
          <p:cNvSpPr txBox="1"/>
          <p:nvPr/>
        </p:nvSpPr>
        <p:spPr>
          <a:xfrm>
            <a:off x="332184" y="1270000"/>
            <a:ext cx="7543800" cy="5450916"/>
          </a:xfrm>
          <a:prstGeom prst="rect">
            <a:avLst/>
          </a:prstGeom>
          <a:noFill/>
        </p:spPr>
        <p:txBody>
          <a:bodyPr wrap="square" rtlCol="0">
            <a:spAutoFit/>
          </a:bodyPr>
          <a:lstStyle/>
          <a:p>
            <a:pPr marL="514350" indent="-514350">
              <a:lnSpc>
                <a:spcPct val="107000"/>
              </a:lnSpc>
              <a:spcAft>
                <a:spcPts val="800"/>
              </a:spcAft>
              <a:buFont typeface="+mj-lt"/>
              <a:buAutoNum type="arabicPeriod"/>
            </a:pPr>
            <a:r>
              <a:rPr lang="en-GB" sz="2800" b="1" dirty="0">
                <a:latin typeface="Calibri" panose="020F0502020204030204" pitchFamily="34" charset="0"/>
                <a:ea typeface="Calibri" panose="020F0502020204030204" pitchFamily="34" charset="0"/>
                <a:cs typeface="Times New Roman" panose="02020603050405020304" pitchFamily="18" charset="0"/>
              </a:rPr>
              <a:t>God’s Creation </a:t>
            </a:r>
            <a:r>
              <a:rPr lang="en-GB" sz="2800" dirty="0">
                <a:latin typeface="Calibri" panose="020F0502020204030204" pitchFamily="34" charset="0"/>
                <a:ea typeface="Calibri" panose="020F0502020204030204" pitchFamily="34" charset="0"/>
                <a:cs typeface="Times New Roman" panose="02020603050405020304" pitchFamily="18" charset="0"/>
              </a:rPr>
              <a:t>(</a:t>
            </a:r>
            <a:r>
              <a:rPr lang="en-GB" sz="2800" i="1" dirty="0">
                <a:latin typeface="Calibri" panose="020F0502020204030204" pitchFamily="34" charset="0"/>
                <a:ea typeface="Calibri" panose="020F0502020204030204" pitchFamily="34" charset="0"/>
                <a:cs typeface="Times New Roman" panose="02020603050405020304" pitchFamily="18" charset="0"/>
              </a:rPr>
              <a:t>don’t</a:t>
            </a:r>
            <a:r>
              <a:rPr lang="en-GB" sz="2800" dirty="0">
                <a:latin typeface="Calibri" panose="020F0502020204030204" pitchFamily="34" charset="0"/>
                <a:ea typeface="Calibri" panose="020F0502020204030204" pitchFamily="34" charset="0"/>
                <a:cs typeface="Times New Roman" panose="02020603050405020304" pitchFamily="18" charset="0"/>
              </a:rPr>
              <a:t> call it ‘Nature’)</a:t>
            </a:r>
          </a:p>
          <a:p>
            <a:pPr>
              <a:lnSpc>
                <a:spcPct val="107000"/>
              </a:lnSpc>
              <a:spcAft>
                <a:spcPts val="800"/>
              </a:spcAft>
            </a:pPr>
            <a:r>
              <a:rPr lang="en-GB" sz="2800" b="1" dirty="0">
                <a:latin typeface="Calibri" panose="020F0502020204030204" pitchFamily="34" charset="0"/>
                <a:ea typeface="Calibri" panose="020F0502020204030204" pitchFamily="34" charset="0"/>
                <a:cs typeface="Times New Roman" panose="02020603050405020304" pitchFamily="18" charset="0"/>
              </a:rPr>
              <a:t>Romans 1:20 NIV.  </a:t>
            </a:r>
            <a:r>
              <a:rPr lang="en-GB" sz="2800" b="1" i="1" dirty="0">
                <a:latin typeface="Calibri" panose="020F0502020204030204" pitchFamily="34" charset="0"/>
                <a:ea typeface="Calibri" panose="020F0502020204030204" pitchFamily="34" charset="0"/>
                <a:cs typeface="Times New Roman" panose="02020603050405020304" pitchFamily="18" charset="0"/>
              </a:rPr>
              <a:t>For since the creation of the world God’s invisible qualities—his eternal power and divine nature—have been clearly seen, being understood from what has been made, so that people are without excuse.  </a:t>
            </a:r>
          </a:p>
          <a:p>
            <a:pPr>
              <a:lnSpc>
                <a:spcPct val="107000"/>
              </a:lnSpc>
              <a:spcAft>
                <a:spcPts val="800"/>
              </a:spcAft>
            </a:pPr>
            <a:r>
              <a:rPr lang="en-GB" sz="2800" b="1" dirty="0">
                <a:latin typeface="Calibri" panose="020F0502020204030204" pitchFamily="34" charset="0"/>
                <a:ea typeface="Calibri" panose="020F0502020204030204" pitchFamily="34" charset="0"/>
                <a:cs typeface="Times New Roman" panose="02020603050405020304" pitchFamily="18" charset="0"/>
              </a:rPr>
              <a:t>Psalm 19:1-2 NIV.  </a:t>
            </a:r>
            <a:r>
              <a:rPr lang="en-GB" sz="2800" b="1" i="1" dirty="0">
                <a:latin typeface="Calibri" panose="020F0502020204030204" pitchFamily="34" charset="0"/>
                <a:ea typeface="Calibri" panose="020F0502020204030204" pitchFamily="34" charset="0"/>
                <a:cs typeface="Times New Roman" panose="02020603050405020304" pitchFamily="18" charset="0"/>
              </a:rPr>
              <a:t>The heavens declare the glory of God; the skies proclaim the work of his hands.  2 Day after day they pour forth speech; night after night they reveal knowledge.</a:t>
            </a:r>
          </a:p>
          <a:p>
            <a:pPr marL="514350" indent="-514350">
              <a:lnSpc>
                <a:spcPct val="107000"/>
              </a:lnSpc>
              <a:spcAft>
                <a:spcPts val="800"/>
              </a:spcAft>
              <a:buFont typeface="+mj-lt"/>
              <a:buAutoNum type="arabicPeriod"/>
            </a:pPr>
            <a:endParaRPr lang="en-GB"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6045040"/>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30CC0229-C01E-73FA-5BFC-E3CA01032B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C136E7-DC7B-045F-8CC6-224A87788BB8}"/>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0CB550BF-A44A-688C-7A1F-96770EED0AB2}"/>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Finding Out About God</a:t>
            </a:r>
          </a:p>
        </p:txBody>
      </p:sp>
      <p:sp>
        <p:nvSpPr>
          <p:cNvPr id="4" name="TextBox 3">
            <a:extLst>
              <a:ext uri="{FF2B5EF4-FFF2-40B4-BE49-F238E27FC236}">
                <a16:creationId xmlns:a16="http://schemas.microsoft.com/office/drawing/2014/main" id="{71DEA286-E614-6423-901A-977FD25EABE2}"/>
              </a:ext>
            </a:extLst>
          </p:cNvPr>
          <p:cNvSpPr txBox="1"/>
          <p:nvPr/>
        </p:nvSpPr>
        <p:spPr>
          <a:xfrm>
            <a:off x="332184" y="1270000"/>
            <a:ext cx="7543800" cy="3965253"/>
          </a:xfrm>
          <a:prstGeom prst="rect">
            <a:avLst/>
          </a:prstGeom>
          <a:noFill/>
        </p:spPr>
        <p:txBody>
          <a:bodyPr wrap="square" rtlCol="0">
            <a:spAutoFit/>
          </a:bodyPr>
          <a:lstStyle/>
          <a:p>
            <a:pPr marL="514350" indent="-514350">
              <a:lnSpc>
                <a:spcPct val="107000"/>
              </a:lnSpc>
              <a:spcAft>
                <a:spcPts val="800"/>
              </a:spcAft>
              <a:buFont typeface="+mj-lt"/>
              <a:buAutoNum type="arabicPeriod" startAt="2"/>
            </a:pPr>
            <a:r>
              <a:rPr lang="en-GB" sz="2800" b="1" dirty="0">
                <a:latin typeface="Calibri" panose="020F0502020204030204" pitchFamily="34" charset="0"/>
                <a:ea typeface="Calibri" panose="020F0502020204030204" pitchFamily="34" charset="0"/>
                <a:cs typeface="Times New Roman" panose="02020603050405020304" pitchFamily="18" charset="0"/>
              </a:rPr>
              <a:t>Scriptures and Prophecies </a:t>
            </a:r>
            <a:r>
              <a:rPr lang="en-GB" sz="2800" dirty="0">
                <a:latin typeface="Calibri" panose="020F0502020204030204" pitchFamily="34" charset="0"/>
                <a:ea typeface="Calibri" panose="020F0502020204030204" pitchFamily="34" charset="0"/>
                <a:cs typeface="Times New Roman" panose="02020603050405020304" pitchFamily="18" charset="0"/>
              </a:rPr>
              <a:t>(God </a:t>
            </a:r>
            <a:r>
              <a:rPr lang="en-GB" sz="2800" i="1" dirty="0">
                <a:latin typeface="Calibri" panose="020F0502020204030204" pitchFamily="34" charset="0"/>
                <a:ea typeface="Calibri" panose="020F0502020204030204" pitchFamily="34" charset="0"/>
                <a:cs typeface="Times New Roman" panose="02020603050405020304" pitchFamily="18" charset="0"/>
              </a:rPr>
              <a:t>tells</a:t>
            </a:r>
            <a:r>
              <a:rPr lang="en-GB" sz="2800" dirty="0">
                <a:latin typeface="Calibri" panose="020F0502020204030204" pitchFamily="34" charset="0"/>
                <a:ea typeface="Calibri" panose="020F0502020204030204" pitchFamily="34" charset="0"/>
                <a:cs typeface="Times New Roman" panose="02020603050405020304" pitchFamily="18" charset="0"/>
              </a:rPr>
              <a:t> us)</a:t>
            </a:r>
          </a:p>
          <a:p>
            <a:pPr>
              <a:lnSpc>
                <a:spcPct val="107000"/>
              </a:lnSpc>
              <a:spcAft>
                <a:spcPts val="800"/>
              </a:spcAft>
            </a:pPr>
            <a:r>
              <a:rPr lang="en-GB" sz="2800" b="1" dirty="0">
                <a:latin typeface="Calibri" panose="020F0502020204030204" pitchFamily="34" charset="0"/>
                <a:ea typeface="Calibri" panose="020F0502020204030204" pitchFamily="34" charset="0"/>
                <a:cs typeface="Times New Roman" panose="02020603050405020304" pitchFamily="18" charset="0"/>
              </a:rPr>
              <a:t>2 Timothy 3:16 NIV.  </a:t>
            </a:r>
            <a:r>
              <a:rPr lang="en-GB" sz="2800" b="1" i="1" dirty="0">
                <a:latin typeface="Calibri" panose="020F0502020204030204" pitchFamily="34" charset="0"/>
                <a:ea typeface="Calibri" panose="020F0502020204030204" pitchFamily="34" charset="0"/>
                <a:cs typeface="Times New Roman" panose="02020603050405020304" pitchFamily="18" charset="0"/>
              </a:rPr>
              <a:t>All Scripture is God-breathed and is useful for teaching, rebuking, correcting and training in righteousness…  </a:t>
            </a:r>
          </a:p>
          <a:p>
            <a:pPr>
              <a:lnSpc>
                <a:spcPct val="107000"/>
              </a:lnSpc>
              <a:spcAft>
                <a:spcPts val="800"/>
              </a:spcAft>
            </a:pPr>
            <a:r>
              <a:rPr lang="en-GB" sz="2800" b="1" dirty="0">
                <a:latin typeface="Calibri" panose="020F0502020204030204" pitchFamily="34" charset="0"/>
                <a:ea typeface="Calibri" panose="020F0502020204030204" pitchFamily="34" charset="0"/>
                <a:cs typeface="Times New Roman" panose="02020603050405020304" pitchFamily="18" charset="0"/>
              </a:rPr>
              <a:t>2 Peter 1:21 NIV.  </a:t>
            </a:r>
            <a:r>
              <a:rPr lang="en-GB" sz="2800" b="1" i="1" dirty="0">
                <a:latin typeface="Calibri" panose="020F0502020204030204" pitchFamily="34" charset="0"/>
                <a:ea typeface="Calibri" panose="020F0502020204030204" pitchFamily="34" charset="0"/>
                <a:cs typeface="Times New Roman" panose="02020603050405020304" pitchFamily="18" charset="0"/>
              </a:rPr>
              <a:t>For prophecy never had its origin in the human will, but prophets, though human, spoke from God as they were carried along by the Holy Spirit.</a:t>
            </a:r>
            <a:endParaRPr lang="en-GB" sz="28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116743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E06E24F9-19B1-A036-D378-5C82A193B0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9021CB-56CC-B64F-3838-1226DA545AC8}"/>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E6DD0E40-B51A-7707-FE50-10772318FD3D}"/>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Finding Out About God</a:t>
            </a:r>
          </a:p>
        </p:txBody>
      </p:sp>
      <p:sp>
        <p:nvSpPr>
          <p:cNvPr id="4" name="TextBox 3">
            <a:extLst>
              <a:ext uri="{FF2B5EF4-FFF2-40B4-BE49-F238E27FC236}">
                <a16:creationId xmlns:a16="http://schemas.microsoft.com/office/drawing/2014/main" id="{2BB6E5E5-DE9D-9027-C8A5-16F00CBEBF46}"/>
              </a:ext>
            </a:extLst>
          </p:cNvPr>
          <p:cNvSpPr txBox="1"/>
          <p:nvPr/>
        </p:nvSpPr>
        <p:spPr>
          <a:xfrm>
            <a:off x="332184" y="1270000"/>
            <a:ext cx="7543800" cy="5190523"/>
          </a:xfrm>
          <a:prstGeom prst="rect">
            <a:avLst/>
          </a:prstGeom>
          <a:noFill/>
        </p:spPr>
        <p:txBody>
          <a:bodyPr wrap="square" rtlCol="0">
            <a:spAutoFit/>
          </a:bodyPr>
          <a:lstStyle/>
          <a:p>
            <a:pPr marL="514350" indent="-514350">
              <a:lnSpc>
                <a:spcPct val="107000"/>
              </a:lnSpc>
              <a:spcAft>
                <a:spcPts val="800"/>
              </a:spcAft>
              <a:buFont typeface="+mj-lt"/>
              <a:buAutoNum type="arabicPeriod" startAt="3"/>
            </a:pPr>
            <a:r>
              <a:rPr lang="en-GB" sz="2800" b="1" dirty="0">
                <a:latin typeface="Calibri" panose="020F0502020204030204" pitchFamily="34" charset="0"/>
                <a:ea typeface="Calibri" panose="020F0502020204030204" pitchFamily="34" charset="0"/>
                <a:cs typeface="Times New Roman" panose="02020603050405020304" pitchFamily="18" charset="0"/>
              </a:rPr>
              <a:t>Jesus </a:t>
            </a:r>
            <a:r>
              <a:rPr lang="en-GB" sz="2800" dirty="0">
                <a:latin typeface="Calibri" panose="020F0502020204030204" pitchFamily="34" charset="0"/>
                <a:ea typeface="Calibri" panose="020F0502020204030204" pitchFamily="34" charset="0"/>
                <a:cs typeface="Times New Roman" panose="02020603050405020304" pitchFamily="18" charset="0"/>
              </a:rPr>
              <a:t>(He </a:t>
            </a:r>
            <a:r>
              <a:rPr lang="en-GB" sz="2800" i="1" dirty="0">
                <a:latin typeface="Calibri" panose="020F0502020204030204" pitchFamily="34" charset="0"/>
                <a:ea typeface="Calibri" panose="020F0502020204030204" pitchFamily="34" charset="0"/>
                <a:cs typeface="Times New Roman" panose="02020603050405020304" pitchFamily="18" charset="0"/>
              </a:rPr>
              <a:t>tells</a:t>
            </a:r>
            <a:r>
              <a:rPr lang="en-GB" sz="2800" dirty="0">
                <a:latin typeface="Calibri" panose="020F0502020204030204" pitchFamily="34" charset="0"/>
                <a:ea typeface="Calibri" panose="020F0502020204030204" pitchFamily="34" charset="0"/>
                <a:cs typeface="Times New Roman" panose="02020603050405020304" pitchFamily="18" charset="0"/>
              </a:rPr>
              <a:t> us and </a:t>
            </a:r>
            <a:r>
              <a:rPr lang="en-GB" sz="2800" i="1" dirty="0">
                <a:latin typeface="Calibri" panose="020F0502020204030204" pitchFamily="34" charset="0"/>
                <a:ea typeface="Calibri" panose="020F0502020204030204" pitchFamily="34" charset="0"/>
                <a:cs typeface="Times New Roman" panose="02020603050405020304" pitchFamily="18" charset="0"/>
              </a:rPr>
              <a:t>shows </a:t>
            </a:r>
            <a:r>
              <a:rPr lang="en-GB" sz="2800" dirty="0">
                <a:latin typeface="Calibri" panose="020F0502020204030204" pitchFamily="34" charset="0"/>
                <a:ea typeface="Calibri" panose="020F0502020204030204" pitchFamily="34" charset="0"/>
                <a:cs typeface="Times New Roman" panose="02020603050405020304" pitchFamily="18" charset="0"/>
              </a:rPr>
              <a:t>us)</a:t>
            </a:r>
          </a:p>
          <a:p>
            <a:pPr>
              <a:lnSpc>
                <a:spcPct val="107000"/>
              </a:lnSpc>
              <a:spcAft>
                <a:spcPts val="800"/>
              </a:spcAft>
            </a:pPr>
            <a:r>
              <a:rPr lang="en-GB" sz="2400" b="1" dirty="0">
                <a:latin typeface="Calibri" panose="020F0502020204030204" pitchFamily="34" charset="0"/>
                <a:ea typeface="Calibri" panose="020F0502020204030204" pitchFamily="34" charset="0"/>
                <a:cs typeface="Times New Roman" panose="02020603050405020304" pitchFamily="18" charset="0"/>
              </a:rPr>
              <a:t>Hebrews 1:1-3 NIV.  </a:t>
            </a:r>
            <a:r>
              <a:rPr lang="en-GB" sz="2400" b="1" i="1" dirty="0">
                <a:latin typeface="Calibri" panose="020F0502020204030204" pitchFamily="34" charset="0"/>
                <a:ea typeface="Calibri" panose="020F0502020204030204" pitchFamily="34" charset="0"/>
                <a:cs typeface="Times New Roman" panose="02020603050405020304" pitchFamily="18" charset="0"/>
              </a:rPr>
              <a:t>In the past God spoke to our ancestors through the prophets at many times and in various ways, </a:t>
            </a:r>
            <a:r>
              <a:rPr lang="en-GB" sz="2400" b="1" i="1" baseline="30000" dirty="0">
                <a:latin typeface="Calibri" panose="020F0502020204030204" pitchFamily="34" charset="0"/>
                <a:ea typeface="Calibri" panose="020F0502020204030204" pitchFamily="34" charset="0"/>
                <a:cs typeface="Times New Roman" panose="02020603050405020304" pitchFamily="18" charset="0"/>
              </a:rPr>
              <a:t>2</a:t>
            </a:r>
            <a:r>
              <a:rPr lang="en-GB" sz="2400" b="1" i="1" dirty="0">
                <a:latin typeface="Calibri" panose="020F0502020204030204" pitchFamily="34" charset="0"/>
                <a:ea typeface="Calibri" panose="020F0502020204030204" pitchFamily="34" charset="0"/>
                <a:cs typeface="Times New Roman" panose="02020603050405020304" pitchFamily="18" charset="0"/>
              </a:rPr>
              <a:t> but in these last days he has spoken to us by his Son, whom he appointed heir of all things, and through whom also he made the universe. </a:t>
            </a:r>
            <a:r>
              <a:rPr lang="en-GB" sz="2400" b="1" i="1" baseline="30000" dirty="0">
                <a:latin typeface="Calibri" panose="020F0502020204030204" pitchFamily="34" charset="0"/>
                <a:ea typeface="Calibri" panose="020F0502020204030204" pitchFamily="34" charset="0"/>
                <a:cs typeface="Times New Roman" panose="02020603050405020304" pitchFamily="18" charset="0"/>
              </a:rPr>
              <a:t>3</a:t>
            </a:r>
            <a:r>
              <a:rPr lang="en-GB" sz="2400" b="1" i="1" dirty="0">
                <a:latin typeface="Calibri" panose="020F0502020204030204" pitchFamily="34" charset="0"/>
                <a:ea typeface="Calibri" panose="020F0502020204030204" pitchFamily="34" charset="0"/>
                <a:cs typeface="Times New Roman" panose="02020603050405020304" pitchFamily="18" charset="0"/>
              </a:rPr>
              <a:t> The Son is the radiance of God’s glory and the exact representation of his being, sustaining all things by his powerful word.</a:t>
            </a:r>
          </a:p>
          <a:p>
            <a:pPr>
              <a:lnSpc>
                <a:spcPct val="107000"/>
              </a:lnSpc>
              <a:spcAft>
                <a:spcPts val="800"/>
              </a:spcAft>
            </a:pPr>
            <a:r>
              <a:rPr lang="en-GB" sz="2400" b="1" dirty="0">
                <a:latin typeface="Calibri" panose="020F0502020204030204" pitchFamily="34" charset="0"/>
                <a:ea typeface="Calibri" panose="020F0502020204030204" pitchFamily="34" charset="0"/>
                <a:cs typeface="Times New Roman" panose="02020603050405020304" pitchFamily="18" charset="0"/>
              </a:rPr>
              <a:t>Colossians 1:15 NIV.  </a:t>
            </a:r>
            <a:r>
              <a:rPr lang="en-GB" sz="2400" b="1" i="1" dirty="0">
                <a:latin typeface="Calibri" panose="020F0502020204030204" pitchFamily="34" charset="0"/>
                <a:ea typeface="Calibri" panose="020F0502020204030204" pitchFamily="34" charset="0"/>
                <a:cs typeface="Times New Roman" panose="02020603050405020304" pitchFamily="18" charset="0"/>
              </a:rPr>
              <a:t>The Son is the image of the invisible God, the firstborn over all creation.  </a:t>
            </a:r>
          </a:p>
          <a:p>
            <a:pPr>
              <a:lnSpc>
                <a:spcPct val="107000"/>
              </a:lnSpc>
              <a:spcAft>
                <a:spcPts val="800"/>
              </a:spcAft>
            </a:pPr>
            <a:r>
              <a:rPr lang="en-GB" sz="2400" b="1" dirty="0">
                <a:latin typeface="Calibri" panose="020F0502020204030204" pitchFamily="34" charset="0"/>
                <a:ea typeface="Calibri" panose="020F0502020204030204" pitchFamily="34" charset="0"/>
                <a:cs typeface="Times New Roman" panose="02020603050405020304" pitchFamily="18" charset="0"/>
              </a:rPr>
              <a:t>John 14:9 NIV.   </a:t>
            </a:r>
            <a:r>
              <a:rPr lang="en-GB" sz="2400" b="1" i="1" dirty="0">
                <a:latin typeface="Calibri" panose="020F0502020204030204" pitchFamily="34" charset="0"/>
                <a:ea typeface="Calibri" panose="020F0502020204030204" pitchFamily="34" charset="0"/>
                <a:cs typeface="Times New Roman" panose="02020603050405020304" pitchFamily="18" charset="0"/>
              </a:rPr>
              <a:t>Jesus answered: “…Anyone who has seen me has seen the Father”. </a:t>
            </a:r>
            <a:endParaRPr lang="en-GB" sz="24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7260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B921BE13-E4CB-814D-F0C5-1315B4A0A6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044662-D9B8-9B17-5171-36A726558D20}"/>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D7D8888B-3F7F-06A1-1F5F-381434B94BAC}"/>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Who God Is </a:t>
            </a:r>
            <a:r>
              <a:rPr lang="en-GB" sz="3600" b="1" i="1" dirty="0">
                <a:solidFill>
                  <a:schemeClr val="tx2">
                    <a:lumMod val="75000"/>
                    <a:lumOff val="25000"/>
                  </a:schemeClr>
                </a:solidFill>
                <a:latin typeface="Batang"/>
                <a:ea typeface="Batang"/>
                <a:cs typeface="Batang"/>
              </a:rPr>
              <a:t>(Uniquely)</a:t>
            </a:r>
          </a:p>
        </p:txBody>
      </p:sp>
      <p:sp>
        <p:nvSpPr>
          <p:cNvPr id="4" name="TextBox 3">
            <a:extLst>
              <a:ext uri="{FF2B5EF4-FFF2-40B4-BE49-F238E27FC236}">
                <a16:creationId xmlns:a16="http://schemas.microsoft.com/office/drawing/2014/main" id="{425FFF26-08D9-1DC6-39DE-F9E381A0BDCA}"/>
              </a:ext>
            </a:extLst>
          </p:cNvPr>
          <p:cNvSpPr txBox="1"/>
          <p:nvPr/>
        </p:nvSpPr>
        <p:spPr>
          <a:xfrm>
            <a:off x="332184" y="1270000"/>
            <a:ext cx="7543800" cy="5240089"/>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The Creator of Everything – incl. Mankind in His Image</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God is Love</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Omnipotent </a:t>
            </a:r>
            <a:r>
              <a:rPr lang="en-GB" sz="2400" dirty="0">
                <a:latin typeface="Calibri" panose="020F0502020204030204" pitchFamily="34" charset="0"/>
                <a:ea typeface="Calibri" panose="020F0502020204030204" pitchFamily="34" charset="0"/>
                <a:cs typeface="Times New Roman" panose="02020603050405020304" pitchFamily="18" charset="0"/>
              </a:rPr>
              <a:t>(all powerful)</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Omnipresent </a:t>
            </a:r>
            <a:r>
              <a:rPr lang="en-GB" sz="2400" dirty="0">
                <a:latin typeface="Calibri" panose="020F0502020204030204" pitchFamily="34" charset="0"/>
                <a:ea typeface="Calibri" panose="020F0502020204030204" pitchFamily="34" charset="0"/>
                <a:cs typeface="Times New Roman" panose="02020603050405020304" pitchFamily="18" charset="0"/>
              </a:rPr>
              <a:t>(everywhere)</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Omniscient </a:t>
            </a:r>
            <a:r>
              <a:rPr lang="en-GB" sz="2400" dirty="0">
                <a:latin typeface="Calibri" panose="020F0502020204030204" pitchFamily="34" charset="0"/>
                <a:ea typeface="Calibri" panose="020F0502020204030204" pitchFamily="34" charset="0"/>
                <a:cs typeface="Times New Roman" panose="02020603050405020304" pitchFamily="18" charset="0"/>
              </a:rPr>
              <a:t>(all knowing)</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Eternal </a:t>
            </a:r>
            <a:r>
              <a:rPr lang="en-GB" sz="2400" dirty="0">
                <a:latin typeface="Calibri" panose="020F0502020204030204" pitchFamily="34" charset="0"/>
                <a:ea typeface="Calibri" panose="020F0502020204030204" pitchFamily="34" charset="0"/>
                <a:cs typeface="Times New Roman" panose="02020603050405020304" pitchFamily="18" charset="0"/>
              </a:rPr>
              <a:t>(no beginning and no end)</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Sovereign </a:t>
            </a:r>
            <a:r>
              <a:rPr lang="en-GB" sz="2400" dirty="0">
                <a:latin typeface="Calibri" panose="020F0502020204030204" pitchFamily="34" charset="0"/>
                <a:ea typeface="Calibri" panose="020F0502020204030204" pitchFamily="34" charset="0"/>
                <a:cs typeface="Times New Roman" panose="02020603050405020304" pitchFamily="18" charset="0"/>
              </a:rPr>
              <a:t>(ruler over everything)</a:t>
            </a: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Immutable </a:t>
            </a:r>
            <a:r>
              <a:rPr lang="en-GB" sz="2400" dirty="0">
                <a:latin typeface="Calibri" panose="020F0502020204030204" pitchFamily="34" charset="0"/>
                <a:ea typeface="Calibri" panose="020F0502020204030204" pitchFamily="34" charset="0"/>
                <a:cs typeface="Times New Roman" panose="02020603050405020304" pitchFamily="18" charset="0"/>
              </a:rPr>
              <a:t>(unchangeable)</a:t>
            </a:r>
            <a:endParaRPr lang="en-GB" sz="24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Gracious </a:t>
            </a:r>
            <a:r>
              <a:rPr lang="en-GB" sz="2400" dirty="0">
                <a:latin typeface="Calibri" panose="020F0502020204030204" pitchFamily="34" charset="0"/>
                <a:ea typeface="Calibri" panose="020F0502020204030204" pitchFamily="34" charset="0"/>
                <a:cs typeface="Times New Roman" panose="02020603050405020304" pitchFamily="18" charset="0"/>
              </a:rPr>
              <a:t>(giving to the undeserving, showing mercy)</a:t>
            </a:r>
            <a:endParaRPr lang="en-GB" sz="24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Holy </a:t>
            </a:r>
            <a:r>
              <a:rPr lang="en-GB" sz="2400" dirty="0">
                <a:latin typeface="Calibri" panose="020F0502020204030204" pitchFamily="34" charset="0"/>
                <a:ea typeface="Calibri" panose="020F0502020204030204" pitchFamily="34" charset="0"/>
                <a:cs typeface="Times New Roman" panose="02020603050405020304" pitchFamily="18" charset="0"/>
              </a:rPr>
              <a:t>(set apart)</a:t>
            </a:r>
            <a:endParaRPr lang="en-GB" sz="24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400" b="1" dirty="0">
                <a:latin typeface="Calibri" panose="020F0502020204030204" pitchFamily="34" charset="0"/>
                <a:ea typeface="Calibri" panose="020F0502020204030204" pitchFamily="34" charset="0"/>
                <a:cs typeface="Times New Roman" panose="02020603050405020304" pitchFamily="18" charset="0"/>
              </a:rPr>
              <a:t>Judge</a:t>
            </a:r>
            <a:r>
              <a:rPr lang="en-GB" sz="2400" dirty="0">
                <a:latin typeface="Calibri" panose="020F0502020204030204" pitchFamily="34" charset="0"/>
                <a:ea typeface="Calibri" panose="020F0502020204030204" pitchFamily="34" charset="0"/>
                <a:cs typeface="Times New Roman" panose="02020603050405020304" pitchFamily="18" charset="0"/>
              </a:rPr>
              <a:t> (of everything and everyone)</a:t>
            </a:r>
            <a:endParaRPr lang="en-GB" sz="24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400" b="1" i="1" dirty="0">
                <a:latin typeface="Calibri" panose="020F0502020204030204" pitchFamily="34" charset="0"/>
                <a:ea typeface="Calibri" panose="020F0502020204030204" pitchFamily="34" charset="0"/>
                <a:cs typeface="Times New Roman" panose="02020603050405020304" pitchFamily="18" charset="0"/>
              </a:rPr>
              <a:t>Three</a:t>
            </a:r>
            <a:r>
              <a:rPr lang="en-GB" sz="2400" b="1" dirty="0">
                <a:latin typeface="Calibri" panose="020F0502020204030204" pitchFamily="34" charset="0"/>
                <a:ea typeface="Calibri" panose="020F0502020204030204" pitchFamily="34" charset="0"/>
                <a:cs typeface="Times New Roman" panose="02020603050405020304" pitchFamily="18" charset="0"/>
              </a:rPr>
              <a:t> Persons </a:t>
            </a:r>
            <a:r>
              <a:rPr lang="en-GB" sz="2400" dirty="0">
                <a:latin typeface="Calibri" panose="020F0502020204030204" pitchFamily="34" charset="0"/>
                <a:ea typeface="Calibri" panose="020F0502020204030204" pitchFamily="34" charset="0"/>
                <a:cs typeface="Times New Roman" panose="02020603050405020304" pitchFamily="18" charset="0"/>
              </a:rPr>
              <a:t>(Father, Son, Holy Spirit) </a:t>
            </a:r>
            <a:r>
              <a:rPr lang="en-GB" sz="2400" b="1" dirty="0">
                <a:latin typeface="Calibri" panose="020F0502020204030204" pitchFamily="34" charset="0"/>
                <a:ea typeface="Calibri" panose="020F0502020204030204" pitchFamily="34" charset="0"/>
                <a:cs typeface="Times New Roman" panose="02020603050405020304" pitchFamily="18" charset="0"/>
              </a:rPr>
              <a:t>/</a:t>
            </a: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b="1" i="1" dirty="0">
                <a:latin typeface="Calibri" panose="020F0502020204030204" pitchFamily="34" charset="0"/>
                <a:ea typeface="Calibri" panose="020F0502020204030204" pitchFamily="34" charset="0"/>
                <a:cs typeface="Times New Roman" panose="02020603050405020304" pitchFamily="18" charset="0"/>
              </a:rPr>
              <a:t>One</a:t>
            </a:r>
            <a:r>
              <a:rPr lang="en-GB" sz="2400" b="1" dirty="0">
                <a:latin typeface="Calibri" panose="020F0502020204030204" pitchFamily="34" charset="0"/>
                <a:ea typeface="Calibri" panose="020F0502020204030204" pitchFamily="34" charset="0"/>
                <a:cs typeface="Times New Roman" panose="02020603050405020304" pitchFamily="18" charset="0"/>
              </a:rPr>
              <a:t> God</a:t>
            </a:r>
          </a:p>
        </p:txBody>
      </p:sp>
    </p:spTree>
    <p:extLst>
      <p:ext uri="{BB962C8B-B14F-4D97-AF65-F5344CB8AC3E}">
        <p14:creationId xmlns:p14="http://schemas.microsoft.com/office/powerpoint/2010/main" val="2291381199"/>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1" end="11"/>
                                            </p:txEl>
                                          </p:spTgt>
                                        </p:tgtEl>
                                        <p:attrNameLst>
                                          <p:attrName>style.visibility</p:attrName>
                                        </p:attrNameLst>
                                      </p:cBhvr>
                                      <p:to>
                                        <p:strVal val="visible"/>
                                      </p:to>
                                    </p:set>
                                    <p:anim calcmode="lin" valueType="num">
                                      <p:cBhvr additive="base">
                                        <p:cTn id="73"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BE24752B-CD06-A772-4A73-127DBE8E39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A2BE9C-8B18-7B6F-38A0-28633A947A13}"/>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9542229C-4E5A-DF74-103D-401E45C0FE9A}"/>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i="1" dirty="0">
                <a:solidFill>
                  <a:schemeClr val="tx2">
                    <a:lumMod val="75000"/>
                    <a:lumOff val="25000"/>
                  </a:schemeClr>
                </a:solidFill>
                <a:latin typeface="Batang"/>
                <a:ea typeface="Batang"/>
                <a:cs typeface="Batang"/>
              </a:rPr>
              <a:t>Do You Want PROOF ???</a:t>
            </a:r>
          </a:p>
        </p:txBody>
      </p:sp>
      <p:sp>
        <p:nvSpPr>
          <p:cNvPr id="4" name="TextBox 3">
            <a:extLst>
              <a:ext uri="{FF2B5EF4-FFF2-40B4-BE49-F238E27FC236}">
                <a16:creationId xmlns:a16="http://schemas.microsoft.com/office/drawing/2014/main" id="{92E9EBBE-1B2D-945A-A7C7-AFF6FDC7022E}"/>
              </a:ext>
            </a:extLst>
          </p:cNvPr>
          <p:cNvSpPr txBox="1"/>
          <p:nvPr/>
        </p:nvSpPr>
        <p:spPr>
          <a:xfrm>
            <a:off x="332184" y="1651000"/>
            <a:ext cx="7543800" cy="4428969"/>
          </a:xfrm>
          <a:prstGeom prst="rect">
            <a:avLst/>
          </a:prstGeom>
          <a:noFill/>
        </p:spPr>
        <p:txBody>
          <a:bodyPr wrap="square" rtlCol="0">
            <a:spAutoFit/>
          </a:bodyPr>
          <a:lstStyle/>
          <a:p>
            <a:pPr lvl="0" rtl="0">
              <a:lnSpc>
                <a:spcPct val="107000"/>
              </a:lnSpc>
            </a:pPr>
            <a:r>
              <a:rPr lang="en-GB"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“Who God Is” – There are LOTS of lovely bible references in the PowerPoint NOTES !!!</a:t>
            </a:r>
          </a:p>
          <a:p>
            <a:pPr lvl="0" rtl="0">
              <a:lnSpc>
                <a:spcPct val="107000"/>
              </a:lnSpc>
            </a:pP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Creator of everything – including Mankind in His image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(Genesis 1:1; Isaiah 45:20; Colossians 1:16; Revelation 4:11; Genesis 1:27; Genesis 9:6; James 3:7)</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God is love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(1 John 4:8; John 3:16; Ephesians 2:4-5; Romans 5:8)</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Omnipotent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(Jeremiah 32:17; Matthew 19:26; Romans 1:20; Job 42:2)</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Omnipresent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(Psalm 139:7-10; Jeremiah 23:24; Matthew 28:20; 1 Kings 8:27)</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Omniscient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(Psalm 139:1-2; Proverbs 15:3; Hebrews 4:13; Isaiah 46:10)</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Eternal</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(Psalm 90:2; Revelation 1:8; 22;13; 1 Timothy 1:17; Psalm 102:25-27)</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Sovereign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(Psalm 103:19; Romans 8:28; Isaiah 14:24; Ephesians 1:11; Proverbs 19:21)</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Immutable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(Malachi 3:6; James 1:17; Numbers 23:19; Psalm 102:25-27; 1 Samuel 15:29)</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Gracious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(Ephesians 2:8-9; Exodus 34:5-7; Titus 2:11; Hebrews 4:16; Romans 3:24)</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Holy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(Isaiah 6:3; 1 Peter 1:6; Revelation 15:4; Exodus 15:11; Psalm 30:4)</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Judge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(Hebrews 12:23; Romans 2:16; Revelation 20:11-12; Psalm 96:13; Daniel 7:9-10)</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rtl="0">
              <a:lnSpc>
                <a:spcPct val="107000"/>
              </a:lnSpc>
              <a:spcAft>
                <a:spcPts val="800"/>
              </a:spcAft>
              <a:buFont typeface="Symbol" panose="05050102010706020507" pitchFamily="18" charset="2"/>
              <a:buChar char=""/>
            </a:pPr>
            <a:r>
              <a:rPr lang="en-GB"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Three Persons in One Godhead:  Father, Son, and Holy Spirit </a:t>
            </a:r>
            <a:r>
              <a:rPr lang="en-GB"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(Matthew 28:19; John 1:1; 2 Corinthians 13:14; Colossians 2:9; John 10:30; 1 Peter 1:2; Matthew 3:16-17)</a:t>
            </a:r>
            <a:endParaRPr lang="en-GB"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57033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additive="base">
                                        <p:cTn id="3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anim calcmode="lin" valueType="num">
                                      <p:cBhvr additive="base">
                                        <p:cTn id="3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 calcmode="lin" valueType="num">
                                      <p:cBhvr additive="base">
                                        <p:cTn id="4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 calcmode="lin" valueType="num">
                                      <p:cBhvr additive="base">
                                        <p:cTn id="4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anim calcmode="lin" valueType="num">
                                      <p:cBhvr additive="base">
                                        <p:cTn id="51"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
                                            <p:txEl>
                                              <p:pRg st="13" end="13"/>
                                            </p:txEl>
                                          </p:spTgt>
                                        </p:tgtEl>
                                        <p:attrNameLst>
                                          <p:attrName>style.visibility</p:attrName>
                                        </p:attrNameLst>
                                      </p:cBhvr>
                                      <p:to>
                                        <p:strVal val="visible"/>
                                      </p:to>
                                    </p:set>
                                    <p:anim calcmode="lin" valueType="num">
                                      <p:cBhvr additive="base">
                                        <p:cTn id="55"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4C75F17F-CD3A-99F8-0313-479FE6D316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701F068-055A-20A7-9DDB-A726FA32D75F}"/>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23337E4C-1E78-66A8-2E57-88EAC4F5BA2B}"/>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Who Jesus Christ Is</a:t>
            </a:r>
          </a:p>
        </p:txBody>
      </p:sp>
      <p:sp>
        <p:nvSpPr>
          <p:cNvPr id="4" name="TextBox 3">
            <a:extLst>
              <a:ext uri="{FF2B5EF4-FFF2-40B4-BE49-F238E27FC236}">
                <a16:creationId xmlns:a16="http://schemas.microsoft.com/office/drawing/2014/main" id="{35969670-41D4-0A43-BE87-538095AE3734}"/>
              </a:ext>
            </a:extLst>
          </p:cNvPr>
          <p:cNvSpPr txBox="1"/>
          <p:nvPr/>
        </p:nvSpPr>
        <p:spPr>
          <a:xfrm>
            <a:off x="332184" y="1416050"/>
            <a:ext cx="7543800" cy="3529877"/>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God – and a Person in the Trinity</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Son of God </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Eternal </a:t>
            </a:r>
            <a:r>
              <a:rPr lang="en-GB" sz="2800" dirty="0">
                <a:latin typeface="Calibri" panose="020F0502020204030204" pitchFamily="34" charset="0"/>
                <a:ea typeface="Calibri" panose="020F0502020204030204" pitchFamily="34" charset="0"/>
                <a:cs typeface="Times New Roman" panose="02020603050405020304" pitchFamily="18" charset="0"/>
              </a:rPr>
              <a:t>(no beginning and no end)</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Fully God and Fully Man </a:t>
            </a:r>
            <a:r>
              <a:rPr lang="en-GB" sz="2800" dirty="0">
                <a:latin typeface="Calibri" panose="020F0502020204030204" pitchFamily="34" charset="0"/>
                <a:ea typeface="Calibri" panose="020F0502020204030204" pitchFamily="34" charset="0"/>
                <a:cs typeface="Times New Roman" panose="02020603050405020304" pitchFamily="18" charset="0"/>
              </a:rPr>
              <a:t>(</a:t>
            </a:r>
            <a:r>
              <a:rPr lang="en-GB" sz="2800" i="1" dirty="0">
                <a:latin typeface="Calibri" panose="020F0502020204030204" pitchFamily="34" charset="0"/>
                <a:ea typeface="Calibri" panose="020F0502020204030204" pitchFamily="34" charset="0"/>
                <a:cs typeface="Times New Roman" panose="02020603050405020304" pitchFamily="18" charset="0"/>
              </a:rPr>
              <a:t>not</a:t>
            </a:r>
            <a:r>
              <a:rPr lang="en-GB" sz="2800" dirty="0">
                <a:latin typeface="Calibri" panose="020F0502020204030204" pitchFamily="34" charset="0"/>
                <a:ea typeface="Calibri" panose="020F0502020204030204" pitchFamily="34" charset="0"/>
                <a:cs typeface="Times New Roman" panose="02020603050405020304" pitchFamily="18" charset="0"/>
              </a:rPr>
              <a:t> half and half)</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Messiah </a:t>
            </a:r>
            <a:r>
              <a:rPr lang="en-GB" sz="2800" dirty="0">
                <a:latin typeface="Calibri" panose="020F0502020204030204" pitchFamily="34" charset="0"/>
                <a:ea typeface="Calibri" panose="020F0502020204030204" pitchFamily="34" charset="0"/>
                <a:cs typeface="Times New Roman" panose="02020603050405020304" pitchFamily="18" charset="0"/>
              </a:rPr>
              <a:t>(or Christ or ‘The Anointed One’)</a:t>
            </a: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Saviour of Mankind</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Descended from King David / Born of a Virgin</a:t>
            </a:r>
          </a:p>
        </p:txBody>
      </p:sp>
    </p:spTree>
    <p:extLst>
      <p:ext uri="{BB962C8B-B14F-4D97-AF65-F5344CB8AC3E}">
        <p14:creationId xmlns:p14="http://schemas.microsoft.com/office/powerpoint/2010/main" val="368580653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CDB85077-589B-4F2A-3F46-3E5BEB0EA8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F7BB71-A41B-F6B7-B01C-889B4BCF3854}"/>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CB9ADF36-0BC4-D910-345B-B484F793B9C9}"/>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2800" b="1" dirty="0">
                <a:solidFill>
                  <a:schemeClr val="tx2">
                    <a:lumMod val="75000"/>
                    <a:lumOff val="25000"/>
                  </a:schemeClr>
                </a:solidFill>
                <a:latin typeface="Batang"/>
                <a:ea typeface="Batang"/>
                <a:cs typeface="Batang"/>
              </a:rPr>
              <a:t>Why His Death and Resurrection Matter</a:t>
            </a:r>
          </a:p>
        </p:txBody>
      </p:sp>
      <p:sp>
        <p:nvSpPr>
          <p:cNvPr id="4" name="TextBox 3">
            <a:extLst>
              <a:ext uri="{FF2B5EF4-FFF2-40B4-BE49-F238E27FC236}">
                <a16:creationId xmlns:a16="http://schemas.microsoft.com/office/drawing/2014/main" id="{802C377F-D700-48FA-510F-FC9F13A8EE34}"/>
              </a:ext>
            </a:extLst>
          </p:cNvPr>
          <p:cNvSpPr txBox="1"/>
          <p:nvPr/>
        </p:nvSpPr>
        <p:spPr>
          <a:xfrm>
            <a:off x="332184" y="1543050"/>
            <a:ext cx="7543800" cy="3375989"/>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His death on the cross fully paid to God the price for our sins</a:t>
            </a:r>
          </a:p>
          <a:p>
            <a:pPr>
              <a:lnSpc>
                <a:spcPct val="107000"/>
              </a:lnSpc>
              <a:spcAft>
                <a:spcPts val="300"/>
              </a:spcAft>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His resurrection proves that He has conquered death, that He is the Son of God and that He is now alive to give us salvation and to intercede for us at God’s Throne in heaven </a:t>
            </a:r>
          </a:p>
        </p:txBody>
      </p:sp>
    </p:spTree>
    <p:extLst>
      <p:ext uri="{BB962C8B-B14F-4D97-AF65-F5344CB8AC3E}">
        <p14:creationId xmlns:p14="http://schemas.microsoft.com/office/powerpoint/2010/main" val="209691874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B4E92888-9E10-F1A3-E24B-9DA34CDE8F0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69146F-7549-9469-3410-94314C00BD3D}"/>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F13C9B0D-5463-3C3A-64C5-F7D561176561}"/>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What Sin Is</a:t>
            </a:r>
          </a:p>
        </p:txBody>
      </p:sp>
      <p:sp>
        <p:nvSpPr>
          <p:cNvPr id="4" name="TextBox 3">
            <a:extLst>
              <a:ext uri="{FF2B5EF4-FFF2-40B4-BE49-F238E27FC236}">
                <a16:creationId xmlns:a16="http://schemas.microsoft.com/office/drawing/2014/main" id="{91341BDB-AAE3-1644-131B-4719EF0569E1}"/>
              </a:ext>
            </a:extLst>
          </p:cNvPr>
          <p:cNvSpPr txBox="1"/>
          <p:nvPr/>
        </p:nvSpPr>
        <p:spPr>
          <a:xfrm>
            <a:off x="332184" y="1416050"/>
            <a:ext cx="7543800" cy="3990901"/>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Rebellion against God </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Failing to do good things that we know we should do</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Something that every human does or did </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We are sinful from birth </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Separates us from God </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Leads to spiritual and eternal death</a:t>
            </a: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It enslaves us</a:t>
            </a:r>
          </a:p>
        </p:txBody>
      </p:sp>
    </p:spTree>
    <p:extLst>
      <p:ext uri="{BB962C8B-B14F-4D97-AF65-F5344CB8AC3E}">
        <p14:creationId xmlns:p14="http://schemas.microsoft.com/office/powerpoint/2010/main" val="199485830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53C8ED98-EEC4-AFBC-A6E1-CF6032D79F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9895B3-DF00-7FC6-370A-8DDA1E228DFD}"/>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3108B876-4CB5-CC92-3E9E-4426CF702943}"/>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Why Salvation Is Necessary</a:t>
            </a:r>
          </a:p>
        </p:txBody>
      </p:sp>
      <p:sp>
        <p:nvSpPr>
          <p:cNvPr id="4" name="TextBox 3">
            <a:extLst>
              <a:ext uri="{FF2B5EF4-FFF2-40B4-BE49-F238E27FC236}">
                <a16:creationId xmlns:a16="http://schemas.microsoft.com/office/drawing/2014/main" id="{45D7E4A5-D2C0-6DC0-1F72-CFAC5CCEF0EB}"/>
              </a:ext>
            </a:extLst>
          </p:cNvPr>
          <p:cNvSpPr txBox="1"/>
          <p:nvPr/>
        </p:nvSpPr>
        <p:spPr>
          <a:xfrm>
            <a:off x="332184" y="1416050"/>
            <a:ext cx="7543800" cy="4912948"/>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No-one can be good enough on their own </a:t>
            </a:r>
          </a:p>
          <a:p>
            <a:pPr marL="514350" indent="-514350">
              <a:lnSpc>
                <a:spcPct val="107000"/>
              </a:lnSpc>
              <a:spcAft>
                <a:spcPts val="3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Our sins cause us to ‘fall short’ of God’s glory and acceptance</a:t>
            </a:r>
          </a:p>
          <a:p>
            <a:pPr marL="514350" indent="-514350">
              <a:lnSpc>
                <a:spcPct val="107000"/>
              </a:lnSpc>
              <a:spcAft>
                <a:spcPts val="3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Even our best ‘good deeds’ are insufficient to gain God’s approval</a:t>
            </a:r>
          </a:p>
          <a:p>
            <a:pPr marL="514350" indent="-514350">
              <a:lnSpc>
                <a:spcPct val="107000"/>
              </a:lnSpc>
              <a:spcAft>
                <a:spcPts val="3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Without it we are excluded from The Book of Life</a:t>
            </a:r>
          </a:p>
        </p:txBody>
      </p:sp>
    </p:spTree>
    <p:extLst>
      <p:ext uri="{BB962C8B-B14F-4D97-AF65-F5344CB8AC3E}">
        <p14:creationId xmlns:p14="http://schemas.microsoft.com/office/powerpoint/2010/main" val="1001576232"/>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C8B86F4A-119B-55E7-A018-5F44B2B58B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235478-112F-021E-4BD2-93DCD71E669C}"/>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65D25C5D-E3DC-3468-CDD0-BEA0F1CA7674}"/>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Why Christ Alone Is The Saviour</a:t>
            </a:r>
          </a:p>
        </p:txBody>
      </p:sp>
      <p:sp>
        <p:nvSpPr>
          <p:cNvPr id="4" name="TextBox 3">
            <a:extLst>
              <a:ext uri="{FF2B5EF4-FFF2-40B4-BE49-F238E27FC236}">
                <a16:creationId xmlns:a16="http://schemas.microsoft.com/office/drawing/2014/main" id="{BA487756-7AAC-6890-857B-1EB2CBED64E4}"/>
              </a:ext>
            </a:extLst>
          </p:cNvPr>
          <p:cNvSpPr txBox="1"/>
          <p:nvPr/>
        </p:nvSpPr>
        <p:spPr>
          <a:xfrm>
            <a:off x="332184" y="1416050"/>
            <a:ext cx="7543800" cy="2991909"/>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No-one else has paid the price for our sins</a:t>
            </a:r>
          </a:p>
          <a:p>
            <a:pPr marL="514350" indent="-514350">
              <a:lnSpc>
                <a:spcPct val="107000"/>
              </a:lnSpc>
              <a:spcAft>
                <a:spcPts val="3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No-one else is both God and man – our Mediator</a:t>
            </a:r>
          </a:p>
          <a:p>
            <a:pPr marL="514350" indent="-514350">
              <a:lnSpc>
                <a:spcPct val="107000"/>
              </a:lnSpc>
              <a:spcAft>
                <a:spcPts val="3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The Bible tells us so</a:t>
            </a:r>
          </a:p>
        </p:txBody>
      </p:sp>
    </p:spTree>
    <p:extLst>
      <p:ext uri="{BB962C8B-B14F-4D97-AF65-F5344CB8AC3E}">
        <p14:creationId xmlns:p14="http://schemas.microsoft.com/office/powerpoint/2010/main" val="277646604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7D408BB0-1A42-7747-C984-D325509B33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211839-A95A-952D-0DD7-8726CE4FC9E2}"/>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80B31249-F216-F6C5-6B7B-680AE6273DE7}"/>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Christianity is NOT...</a:t>
            </a:r>
          </a:p>
        </p:txBody>
      </p:sp>
      <p:sp>
        <p:nvSpPr>
          <p:cNvPr id="4" name="TextBox 3">
            <a:extLst>
              <a:ext uri="{FF2B5EF4-FFF2-40B4-BE49-F238E27FC236}">
                <a16:creationId xmlns:a16="http://schemas.microsoft.com/office/drawing/2014/main" id="{F08ACCCC-5B43-3F6B-6099-AC41FD02A6DF}"/>
              </a:ext>
            </a:extLst>
          </p:cNvPr>
          <p:cNvSpPr txBox="1"/>
          <p:nvPr/>
        </p:nvSpPr>
        <p:spPr>
          <a:xfrm>
            <a:off x="332184" y="1416050"/>
            <a:ext cx="7543800" cy="3913957"/>
          </a:xfrm>
          <a:prstGeom prst="rect">
            <a:avLst/>
          </a:prstGeom>
          <a:noFill/>
        </p:spPr>
        <p:txBody>
          <a:bodyPr wrap="square" rtlCol="0">
            <a:spAutoFit/>
          </a:bodyPr>
          <a:lstStyle/>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…simply a set of spiritual insights or moral values </a:t>
            </a:r>
          </a:p>
          <a:p>
            <a:pPr marL="514350" indent="-514350">
              <a:lnSpc>
                <a:spcPct val="107000"/>
              </a:lnSpc>
              <a:spcAft>
                <a:spcPts val="300"/>
              </a:spcAft>
              <a:buFont typeface="Arial" panose="020B0604020202020204" pitchFamily="34" charset="0"/>
              <a:buChar char="•"/>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…but a </a:t>
            </a:r>
            <a:r>
              <a:rPr lang="en-GB" sz="2800" b="1" i="1" dirty="0">
                <a:latin typeface="Calibri" panose="020F0502020204030204" pitchFamily="34" charset="0"/>
                <a:ea typeface="Calibri" panose="020F0502020204030204" pitchFamily="34" charset="0"/>
                <a:cs typeface="Times New Roman" panose="02020603050405020304" pitchFamily="18" charset="0"/>
              </a:rPr>
              <a:t>revealed truth </a:t>
            </a:r>
            <a:r>
              <a:rPr lang="en-GB" sz="2800" b="1" dirty="0">
                <a:latin typeface="Calibri" panose="020F0502020204030204" pitchFamily="34" charset="0"/>
                <a:ea typeface="Calibri" panose="020F0502020204030204" pitchFamily="34" charset="0"/>
                <a:cs typeface="Times New Roman" panose="02020603050405020304" pitchFamily="18" charset="0"/>
              </a:rPr>
              <a:t>about God and his saving work in </a:t>
            </a:r>
            <a:r>
              <a:rPr lang="en-GB" sz="2800" b="1" i="1" dirty="0">
                <a:latin typeface="Calibri" panose="020F0502020204030204" pitchFamily="34" charset="0"/>
                <a:ea typeface="Calibri" panose="020F0502020204030204" pitchFamily="34" charset="0"/>
                <a:cs typeface="Times New Roman" panose="02020603050405020304" pitchFamily="18" charset="0"/>
              </a:rPr>
              <a:t>history.</a:t>
            </a:r>
          </a:p>
          <a:p>
            <a:pPr marL="514350" indent="-514350">
              <a:lnSpc>
                <a:spcPct val="107000"/>
              </a:lnSpc>
              <a:spcAft>
                <a:spcPts val="300"/>
              </a:spcAft>
              <a:buFont typeface="Arial" panose="020B0604020202020204" pitchFamily="34" charset="0"/>
              <a:buChar char="•"/>
            </a:pPr>
            <a:endParaRPr lang="en-GB" sz="2800" b="1" i="1"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07000"/>
              </a:lnSpc>
              <a:spcAft>
                <a:spcPts val="300"/>
              </a:spcAft>
              <a:buFont typeface="Arial" panose="020B0604020202020204" pitchFamily="34" charset="0"/>
              <a:buChar char="•"/>
            </a:pPr>
            <a:r>
              <a:rPr lang="en-GB" sz="2800" b="1" dirty="0">
                <a:latin typeface="Calibri" panose="020F0502020204030204" pitchFamily="34" charset="0"/>
                <a:ea typeface="Calibri" panose="020F0502020204030204" pitchFamily="34" charset="0"/>
                <a:cs typeface="Times New Roman" panose="02020603050405020304" pitchFamily="18" charset="0"/>
              </a:rPr>
              <a:t>There is abundant archaeological proof – increasing by the day</a:t>
            </a:r>
          </a:p>
        </p:txBody>
      </p:sp>
    </p:spTree>
    <p:extLst>
      <p:ext uri="{BB962C8B-B14F-4D97-AF65-F5344CB8AC3E}">
        <p14:creationId xmlns:p14="http://schemas.microsoft.com/office/powerpoint/2010/main" val="99703577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EDEFCE77-32A2-C546-5065-B470A7C987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DC77CA-DFEE-482F-8CBE-DED75639D679}"/>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9114FC58-53CD-7698-D0C3-7618E0B912A5}"/>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The Nicene Creed (AD 325)</a:t>
            </a:r>
          </a:p>
        </p:txBody>
      </p:sp>
      <p:sp>
        <p:nvSpPr>
          <p:cNvPr id="4" name="TextBox 3">
            <a:extLst>
              <a:ext uri="{FF2B5EF4-FFF2-40B4-BE49-F238E27FC236}">
                <a16:creationId xmlns:a16="http://schemas.microsoft.com/office/drawing/2014/main" id="{4C012A82-5659-6482-B825-E1B1F210137A}"/>
              </a:ext>
            </a:extLst>
          </p:cNvPr>
          <p:cNvSpPr txBox="1"/>
          <p:nvPr/>
        </p:nvSpPr>
        <p:spPr>
          <a:xfrm>
            <a:off x="332184" y="1416050"/>
            <a:ext cx="7543800" cy="5216813"/>
          </a:xfrm>
          <a:prstGeom prst="rect">
            <a:avLst/>
          </a:prstGeom>
          <a:noFill/>
        </p:spPr>
        <p:txBody>
          <a:bodyPr wrap="square" rtlCol="0">
            <a:spAutoFit/>
          </a:bodyPr>
          <a:lstStyle/>
          <a:p>
            <a:pPr>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We believe in one God, </a:t>
            </a:r>
          </a:p>
          <a:p>
            <a:pPr lvl="1">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the Father, the Almighty, </a:t>
            </a:r>
          </a:p>
          <a:p>
            <a:pPr lvl="1">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maker of heaven and earth, </a:t>
            </a:r>
          </a:p>
          <a:p>
            <a:pPr lvl="1">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of all that is, </a:t>
            </a:r>
          </a:p>
          <a:p>
            <a:pPr lvl="1">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seen and unseen. </a:t>
            </a:r>
          </a:p>
          <a:p>
            <a:pPr>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We believe in one Lord, Jesus Christ,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only Son of God,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eternally begotten of the Father,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God from God, Light from Light,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true God from true God,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begotten, not made, </a:t>
            </a:r>
          </a:p>
        </p:txBody>
      </p:sp>
    </p:spTree>
    <p:extLst>
      <p:ext uri="{BB962C8B-B14F-4D97-AF65-F5344CB8AC3E}">
        <p14:creationId xmlns:p14="http://schemas.microsoft.com/office/powerpoint/2010/main" val="306905411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EF0428BD-DF6A-4407-30EF-DD834C6D09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A802CFD-7E88-EF9F-E4B1-270EF7490894}"/>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818EBF70-2DCA-F3FC-8400-1D717464F522}"/>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The Nicene Creed (AD 325)</a:t>
            </a:r>
          </a:p>
        </p:txBody>
      </p:sp>
      <p:sp>
        <p:nvSpPr>
          <p:cNvPr id="4" name="TextBox 3">
            <a:extLst>
              <a:ext uri="{FF2B5EF4-FFF2-40B4-BE49-F238E27FC236}">
                <a16:creationId xmlns:a16="http://schemas.microsoft.com/office/drawing/2014/main" id="{418AD5EB-79E5-5A20-0162-B01643BB379E}"/>
              </a:ext>
            </a:extLst>
          </p:cNvPr>
          <p:cNvSpPr txBox="1"/>
          <p:nvPr/>
        </p:nvSpPr>
        <p:spPr>
          <a:xfrm>
            <a:off x="332184" y="1416050"/>
            <a:ext cx="7543800" cy="5101397"/>
          </a:xfrm>
          <a:prstGeom prst="rect">
            <a:avLst/>
          </a:prstGeom>
          <a:noFill/>
        </p:spPr>
        <p:txBody>
          <a:bodyPr wrap="square" rtlCol="0">
            <a:spAutoFit/>
          </a:bodyPr>
          <a:lstStyle/>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of one Being with the Father;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through him all things were made.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For us and for our salvation he came down from heaven,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was incarnate from the Holy Spirit and the Virgin Mary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and was made man.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For our sake he was crucified under Pontius Pilate;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he suffered death and was buried. </a:t>
            </a:r>
          </a:p>
          <a:p>
            <a:pPr lvl="1">
              <a:spcAft>
                <a:spcPts val="300"/>
              </a:spcAft>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225443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DE29BB2E-EA62-B511-78C0-E53015524D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AEE13B-5CF5-23D6-C726-CBF35286133E}"/>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A95878B8-1EA0-6CB9-8D9E-3D1BF2FC149C}"/>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The Nicene Creed (AD 325)</a:t>
            </a:r>
          </a:p>
        </p:txBody>
      </p:sp>
      <p:sp>
        <p:nvSpPr>
          <p:cNvPr id="4" name="TextBox 3">
            <a:extLst>
              <a:ext uri="{FF2B5EF4-FFF2-40B4-BE49-F238E27FC236}">
                <a16:creationId xmlns:a16="http://schemas.microsoft.com/office/drawing/2014/main" id="{D5DD13C2-E1BE-5DD5-B4E2-51FAB6139042}"/>
              </a:ext>
            </a:extLst>
          </p:cNvPr>
          <p:cNvSpPr txBox="1"/>
          <p:nvPr/>
        </p:nvSpPr>
        <p:spPr>
          <a:xfrm>
            <a:off x="332184" y="1416050"/>
            <a:ext cx="7543800" cy="5178341"/>
          </a:xfrm>
          <a:prstGeom prst="rect">
            <a:avLst/>
          </a:prstGeom>
          <a:noFill/>
        </p:spPr>
        <p:txBody>
          <a:bodyPr wrap="square" rtlCol="0">
            <a:spAutoFit/>
          </a:bodyPr>
          <a:lstStyle/>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On the third day he rose again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in accordance with the Scriptures;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he ascended into heaven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and is seated at the right hand of the Father.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He will come again in glory to judge the living and the dead, </a:t>
            </a:r>
          </a:p>
          <a:p>
            <a:pPr lvl="1">
              <a:spcAft>
                <a:spcPts val="300"/>
              </a:spcAft>
            </a:pPr>
            <a:r>
              <a:rPr lang="en-GB"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and his kingdom will have no end. </a:t>
            </a:r>
          </a:p>
          <a:p>
            <a:pPr>
              <a:spcAft>
                <a:spcPts val="300"/>
              </a:spcAft>
            </a:pPr>
            <a:r>
              <a:rPr lang="en-GB"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We believe in the Holy Spirit, </a:t>
            </a:r>
          </a:p>
          <a:p>
            <a:pPr lvl="1">
              <a:spcAft>
                <a:spcPts val="300"/>
              </a:spcAft>
            </a:pPr>
            <a:r>
              <a:rPr lang="en-GB"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the Lord, the giver of life, </a:t>
            </a:r>
          </a:p>
          <a:p>
            <a:pPr lvl="1">
              <a:spcAft>
                <a:spcPts val="300"/>
              </a:spcAft>
            </a:pPr>
            <a:r>
              <a:rPr lang="en-GB"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who proceeds from the Father and the Son, </a:t>
            </a:r>
          </a:p>
          <a:p>
            <a:pPr lvl="1">
              <a:spcAft>
                <a:spcPts val="300"/>
              </a:spcAft>
            </a:pPr>
            <a:r>
              <a:rPr lang="en-GB"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who with the Father and the Son is</a:t>
            </a:r>
          </a:p>
        </p:txBody>
      </p:sp>
    </p:spTree>
    <p:extLst>
      <p:ext uri="{BB962C8B-B14F-4D97-AF65-F5344CB8AC3E}">
        <p14:creationId xmlns:p14="http://schemas.microsoft.com/office/powerpoint/2010/main" val="18814593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E4CF"/>
        </a:solidFill>
        <a:effectLst/>
      </p:bgPr>
    </p:bg>
    <p:spTree>
      <p:nvGrpSpPr>
        <p:cNvPr id="1" name="">
          <a:extLst>
            <a:ext uri="{FF2B5EF4-FFF2-40B4-BE49-F238E27FC236}">
              <a16:creationId xmlns:a16="http://schemas.microsoft.com/office/drawing/2014/main" id="{C27052C3-3E4E-DC5A-405B-D191C5C436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DE748D-ECDD-E9CE-5CE5-9083C388FD71}"/>
              </a:ext>
            </a:extLst>
          </p:cNvPr>
          <p:cNvPicPr>
            <a:picLocks noChangeAspect="1"/>
          </p:cNvPicPr>
          <p:nvPr/>
        </p:nvPicPr>
        <p:blipFill>
          <a:blip r:embed="rId3"/>
          <a:srcRect t="27" b="27"/>
          <a:stretch>
            <a:fillRect/>
          </a:stretch>
        </p:blipFill>
        <p:spPr>
          <a:xfrm>
            <a:off x="0" y="-69850"/>
            <a:ext cx="12192000" cy="6858000"/>
          </a:xfrm>
          <a:prstGeom prst="rect">
            <a:avLst/>
          </a:prstGeom>
        </p:spPr>
      </p:pic>
      <p:sp>
        <p:nvSpPr>
          <p:cNvPr id="2" name="Rectangle 1">
            <a:extLst>
              <a:ext uri="{FF2B5EF4-FFF2-40B4-BE49-F238E27FC236}">
                <a16:creationId xmlns:a16="http://schemas.microsoft.com/office/drawing/2014/main" id="{F858C8F1-FDBC-A966-5AB2-540547D86AC9}"/>
              </a:ext>
            </a:extLst>
          </p:cNvPr>
          <p:cNvSpPr>
            <a:spLocks noGrp="1"/>
          </p:cNvSpPr>
          <p:nvPr/>
        </p:nvSpPr>
        <p:spPr>
          <a:xfrm>
            <a:off x="207169" y="69850"/>
            <a:ext cx="7668815" cy="1136650"/>
          </a:xfrm>
          <a:prstGeom prst="rect">
            <a:avLst/>
          </a:prstGeom>
          <a:noFill/>
          <a:ln w="0">
            <a:noFill/>
          </a:ln>
        </p:spPr>
        <p:txBody>
          <a:bodyPr>
            <a:noAutofit/>
          </a:bodyPr>
          <a:lstStyle/>
          <a:p>
            <a:pPr algn="ctr">
              <a:defRPr sz="5250" b="0">
                <a:solidFill>
                  <a:srgbClr val="562C27"/>
                </a:solidFill>
                <a:latin typeface="Batang"/>
                <a:ea typeface="Batang"/>
                <a:cs typeface="Batang"/>
              </a:defRPr>
            </a:pPr>
            <a:r>
              <a:rPr sz="1600" b="1" dirty="0">
                <a:solidFill>
                  <a:srgbClr val="562C27"/>
                </a:solidFill>
                <a:latin typeface="Batang"/>
                <a:ea typeface="Batang"/>
                <a:cs typeface="Batang"/>
              </a:rPr>
              <a:t>BASIC</a:t>
            </a:r>
            <a:r>
              <a:rPr lang="en-GB" sz="1600" b="1" dirty="0">
                <a:solidFill>
                  <a:srgbClr val="562C27"/>
                </a:solidFill>
                <a:latin typeface="Batang"/>
                <a:ea typeface="Batang"/>
                <a:cs typeface="Batang"/>
              </a:rPr>
              <a:t>  </a:t>
            </a:r>
            <a:r>
              <a:rPr sz="1600" b="1" dirty="0">
                <a:solidFill>
                  <a:srgbClr val="562C27"/>
                </a:solidFill>
                <a:latin typeface="Batang"/>
                <a:ea typeface="Batang"/>
                <a:cs typeface="Batang"/>
              </a:rPr>
              <a:t>DISCIPLESHIP</a:t>
            </a:r>
            <a:r>
              <a:rPr lang="en-GB" sz="1600" b="1" dirty="0">
                <a:solidFill>
                  <a:srgbClr val="562C27"/>
                </a:solidFill>
                <a:latin typeface="Batang"/>
                <a:ea typeface="Batang"/>
                <a:cs typeface="Batang"/>
              </a:rPr>
              <a:t>     </a:t>
            </a:r>
            <a:r>
              <a:rPr lang="en-GB" sz="3200" b="1" dirty="0">
                <a:solidFill>
                  <a:srgbClr val="562C27"/>
                </a:solidFill>
                <a:latin typeface="Batang"/>
                <a:ea typeface="Batang"/>
                <a:cs typeface="Batang"/>
              </a:rPr>
              <a:t> </a:t>
            </a:r>
            <a:r>
              <a:rPr lang="en-GB" sz="2400" b="1" dirty="0">
                <a:solidFill>
                  <a:srgbClr val="562C27"/>
                </a:solidFill>
                <a:latin typeface="Batang"/>
                <a:ea typeface="Batang"/>
                <a:cs typeface="Batang"/>
              </a:rPr>
              <a:t>INTRODUCTION</a:t>
            </a:r>
          </a:p>
          <a:p>
            <a:pPr algn="ctr">
              <a:defRPr sz="5250" b="0">
                <a:solidFill>
                  <a:srgbClr val="562C27"/>
                </a:solidFill>
                <a:latin typeface="Batang"/>
                <a:ea typeface="Batang"/>
                <a:cs typeface="Batang"/>
              </a:defRPr>
            </a:pPr>
            <a:r>
              <a:rPr lang="en-GB" sz="3600" b="1" dirty="0">
                <a:solidFill>
                  <a:schemeClr val="tx2">
                    <a:lumMod val="75000"/>
                    <a:lumOff val="25000"/>
                  </a:schemeClr>
                </a:solidFill>
                <a:latin typeface="Batang"/>
                <a:ea typeface="Batang"/>
                <a:cs typeface="Batang"/>
              </a:rPr>
              <a:t>The Nicene Creed (AD 325)</a:t>
            </a:r>
          </a:p>
        </p:txBody>
      </p:sp>
      <p:sp>
        <p:nvSpPr>
          <p:cNvPr id="4" name="TextBox 3">
            <a:extLst>
              <a:ext uri="{FF2B5EF4-FFF2-40B4-BE49-F238E27FC236}">
                <a16:creationId xmlns:a16="http://schemas.microsoft.com/office/drawing/2014/main" id="{2060AC1A-0819-592A-CD84-E16D183E47C0}"/>
              </a:ext>
            </a:extLst>
          </p:cNvPr>
          <p:cNvSpPr txBox="1"/>
          <p:nvPr/>
        </p:nvSpPr>
        <p:spPr>
          <a:xfrm>
            <a:off x="332184" y="1416050"/>
            <a:ext cx="7543800" cy="5139869"/>
          </a:xfrm>
          <a:prstGeom prst="rect">
            <a:avLst/>
          </a:prstGeom>
          <a:noFill/>
        </p:spPr>
        <p:txBody>
          <a:bodyPr wrap="square" rtlCol="0">
            <a:spAutoFit/>
          </a:bodyPr>
          <a:lstStyle/>
          <a:p>
            <a:pPr lvl="1">
              <a:spcAft>
                <a:spcPts val="300"/>
              </a:spcAft>
            </a:pPr>
            <a:r>
              <a:rPr lang="en-GB"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worshipped and glorified, </a:t>
            </a:r>
          </a:p>
          <a:p>
            <a:pPr lvl="1">
              <a:spcAft>
                <a:spcPts val="300"/>
              </a:spcAft>
            </a:pPr>
            <a:r>
              <a:rPr lang="en-GB"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who has spoken through the prophets. </a:t>
            </a:r>
          </a:p>
          <a:p>
            <a:pPr>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We believe in one holy catholic </a:t>
            </a:r>
            <a:r>
              <a:rPr lang="en-GB" sz="2800" i="1" dirty="0">
                <a:latin typeface="Calibri" panose="020F0502020204030204" pitchFamily="34" charset="0"/>
                <a:ea typeface="Calibri" panose="020F0502020204030204" pitchFamily="34" charset="0"/>
                <a:cs typeface="Times New Roman" panose="02020603050405020304" pitchFamily="18" charset="0"/>
              </a:rPr>
              <a:t>(= universal) </a:t>
            </a:r>
            <a:r>
              <a:rPr lang="en-GB" sz="2800" b="1" dirty="0">
                <a:latin typeface="Calibri" panose="020F0502020204030204" pitchFamily="34" charset="0"/>
                <a:ea typeface="Calibri" panose="020F0502020204030204" pitchFamily="34" charset="0"/>
                <a:cs typeface="Times New Roman" panose="02020603050405020304" pitchFamily="18" charset="0"/>
              </a:rPr>
              <a:t>and apostolic Church. </a:t>
            </a:r>
          </a:p>
          <a:p>
            <a:pPr>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We acknowledge one baptism for the forgiveness of sins. </a:t>
            </a:r>
          </a:p>
          <a:p>
            <a:pPr>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We look for the resurrection of the dead, </a:t>
            </a:r>
          </a:p>
          <a:p>
            <a:pPr lvl="1">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and the life of the world to come. </a:t>
            </a:r>
          </a:p>
          <a:p>
            <a:pPr>
              <a:spcAft>
                <a:spcPts val="300"/>
              </a:spcAft>
            </a:pP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Amen.</a:t>
            </a:r>
          </a:p>
          <a:p>
            <a:pPr lvl="1">
              <a:spcAft>
                <a:spcPts val="300"/>
              </a:spcAft>
            </a:pPr>
            <a:r>
              <a:rPr lang="en-GB" sz="2800" b="1"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863407900"/>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 calcmode="lin" valueType="num">
                                      <p:cBhvr additive="base">
                                        <p:cTn id="1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TotalTime>
  <Words>612</Words>
  <Application>Microsoft Office PowerPoint</Application>
  <PresentationFormat>Widescreen</PresentationFormat>
  <Paragraphs>34</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Acreman</dc:creator>
  <cp:lastModifiedBy>Andy Acreman</cp:lastModifiedBy>
  <cp:revision>2</cp:revision>
  <dcterms:created xsi:type="dcterms:W3CDTF">2026-10-15T20:54:03Z</dcterms:created>
  <dcterms:modified xsi:type="dcterms:W3CDTF">2026-10-16T18:14:49Z</dcterms:modified>
</cp:coreProperties>
</file>